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Lst>
  <p:notesMasterIdLst>
    <p:notesMasterId r:id="rId26"/>
  </p:notesMasterIdLst>
  <p:sldIdLst>
    <p:sldId id="256" r:id="rId3"/>
    <p:sldId id="272" r:id="rId4"/>
    <p:sldId id="274" r:id="rId5"/>
    <p:sldId id="261" r:id="rId6"/>
    <p:sldId id="275" r:id="rId7"/>
    <p:sldId id="324" r:id="rId8"/>
    <p:sldId id="325" r:id="rId9"/>
    <p:sldId id="265" r:id="rId10"/>
    <p:sldId id="326" r:id="rId11"/>
    <p:sldId id="292" r:id="rId12"/>
    <p:sldId id="294" r:id="rId13"/>
    <p:sldId id="295" r:id="rId14"/>
    <p:sldId id="296" r:id="rId15"/>
    <p:sldId id="290" r:id="rId16"/>
    <p:sldId id="291" r:id="rId17"/>
    <p:sldId id="303" r:id="rId18"/>
    <p:sldId id="302" r:id="rId19"/>
    <p:sldId id="257" r:id="rId20"/>
    <p:sldId id="267" r:id="rId21"/>
    <p:sldId id="270" r:id="rId22"/>
    <p:sldId id="266" r:id="rId23"/>
    <p:sldId id="273" r:id="rId24"/>
    <p:sldId id="271" r:id="rId25"/>
  </p:sldIdLst>
  <p:sldSz cx="9144000" cy="5143500" type="screen16x9"/>
  <p:notesSz cx="6858000" cy="9144000"/>
  <p:embeddedFontLst>
    <p:embeddedFont>
      <p:font typeface="ADLaM Display" panose="02010000000000000000"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CHPEJ1qwrmoTygysz+BEc0Svc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cc8852d3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g2acc8852d3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11"/>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403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60809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39" name="Google Shape;39;p6"/>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1" name="Google Shape;41;p6"/>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87801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2860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54153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57" name="Google Shape;57;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58" name="Google Shape;58;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33889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740569"/>
            <a:ext cx="4629150" cy="3655219"/>
          </a:xfrm>
          <a:prstGeom prst="rect">
            <a:avLst/>
          </a:prstGeom>
          <a:noFill/>
          <a:ln>
            <a:noFill/>
          </a:ln>
        </p:spPr>
      </p:sp>
      <p:sp>
        <p:nvSpPr>
          <p:cNvPr id="64" name="Google Shape;64;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5" name="Google Shape;65;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07295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8401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0824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3200"/>
              <a:buFont typeface="Calibri"/>
              <a:buNone/>
              <a:defRPr sz="32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4" name="Google Shape;24;p14"/>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1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8" name="Google Shape;28;p1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9" name="Google Shape;29;p15"/>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3" name="Google Shape;33;p1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4" name="Google Shape;34;p1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1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6" name="Google Shape;36;p16"/>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58"/>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2217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57616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29119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p:nvPr/>
        </p:nvSpPr>
        <p:spPr>
          <a:xfrm>
            <a:off x="381000" y="4888706"/>
            <a:ext cx="7137057" cy="27384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1" i="0" u="none" strike="noStrike" cap="none" dirty="0">
                <a:solidFill>
                  <a:schemeClr val="lt1"/>
                </a:solidFill>
                <a:latin typeface="Calibri"/>
                <a:ea typeface="Calibri"/>
                <a:cs typeface="Calibri"/>
                <a:sym typeface="Calibri"/>
              </a:rPr>
              <a:t>© DataMites®. All Rights Reserved | www.datamites.com                    DATA SCIENCE FOUNDATION</a:t>
            </a:r>
            <a:endParaRPr sz="1200" b="1" i="0" u="none" strike="noStrike" cap="none" dirty="0">
              <a:solidFill>
                <a:schemeClr val="lt1"/>
              </a:solidFill>
              <a:latin typeface="Calibri"/>
              <a:ea typeface="Calibri"/>
              <a:cs typeface="Calibri"/>
              <a:sym typeface="Calibri"/>
            </a:endParaRPr>
          </a:p>
        </p:txBody>
      </p:sp>
      <p:pic>
        <p:nvPicPr>
          <p:cNvPr id="13" name="Google Shape;13;p10"/>
          <p:cNvPicPr preferRelativeResize="0"/>
          <p:nvPr/>
        </p:nvPicPr>
        <p:blipFill rotWithShape="1">
          <a:blip r:embed="rId9">
            <a:alphaModFix/>
          </a:blip>
          <a:srcRect/>
          <a:stretch/>
        </p:blipFill>
        <p:spPr>
          <a:xfrm>
            <a:off x="7518057" y="4712429"/>
            <a:ext cx="1163354" cy="30247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49356761"/>
      </p:ext>
    </p:extLst>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ckinsey.com/business-functions/mckinsey-analytics/our-insights/the-age-of-analytics-competing-in-a-data-driven-world"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uvu3ghsjgAhWeyosBHR8CBCkQjRx6BAgBEAU&amp;url=https://www.techgig.com/hackathon/Amex-Machine-Learning-Hackathon&amp;psig=AOvVaw0igtqQRVlgy5qEhgFTDbkw&amp;ust=1550674477461991"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seeklogo.com/vector-logo/150599/volvo"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T29DAicjgAhXSbisKHZzQBVQQjRx6BAgBEAU&amp;url=https://www.scrabbl.com/how-netflix-scaled-its-marketing-game-using-machine-learning&amp;psig=AOvVaw3t9ijo-Xy1QTcrThYsgoDS&amp;ust=155067522121835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i0i7PljMjgAhVQaCsKHSgvBEQQjRx6BAgBEAU&amp;url=https://purepng.com/photo/26247/barbie-logo&amp;psig=AOvVaw3BBRj4XFPuZ2Ahlvf-LB-B&amp;ust=1550676098673476"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mckinsey.com/featured-insights/mckinsey-global-surveys" TargetMode="Externa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ctrTitle"/>
          </p:nvPr>
        </p:nvSpPr>
        <p:spPr>
          <a:xfrm>
            <a:off x="967409" y="1657350"/>
            <a:ext cx="6652591" cy="214346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a:t>How Data Science &amp; AI Will Shape 2025-2026</a:t>
            </a:r>
            <a:br>
              <a:rPr lang="en-US" sz="4800" dirty="0"/>
            </a:br>
            <a:endParaRPr sz="4800" dirty="0"/>
          </a:p>
        </p:txBody>
      </p:sp>
      <p:pic>
        <p:nvPicPr>
          <p:cNvPr id="3" name="Picture 2" descr="A blue and orange letters on a black background&#10;&#10;Description automatically generated">
            <a:extLst>
              <a:ext uri="{FF2B5EF4-FFF2-40B4-BE49-F238E27FC236}">
                <a16:creationId xmlns:a16="http://schemas.microsoft.com/office/drawing/2014/main" id="{51CB25A1-BB21-66D5-7D6B-027D60FA23A2}"/>
              </a:ext>
            </a:extLst>
          </p:cNvPr>
          <p:cNvPicPr>
            <a:picLocks noChangeAspect="1"/>
          </p:cNvPicPr>
          <p:nvPr/>
        </p:nvPicPr>
        <p:blipFill>
          <a:blip r:embed="rId3"/>
          <a:stretch>
            <a:fillRect/>
          </a:stretch>
        </p:blipFill>
        <p:spPr>
          <a:xfrm>
            <a:off x="3511826" y="572534"/>
            <a:ext cx="2120348" cy="548568"/>
          </a:xfrm>
          <a:prstGeom prst="rect">
            <a:avLst/>
          </a:prstGeom>
        </p:spPr>
      </p:pic>
      <p:sp>
        <p:nvSpPr>
          <p:cNvPr id="4" name="Google Shape;44;p1">
            <a:extLst>
              <a:ext uri="{FF2B5EF4-FFF2-40B4-BE49-F238E27FC236}">
                <a16:creationId xmlns:a16="http://schemas.microsoft.com/office/drawing/2014/main" id="{9B5D9C4A-A1BD-3692-E797-0C8A73CBF7EC}"/>
              </a:ext>
            </a:extLst>
          </p:cNvPr>
          <p:cNvSpPr txBox="1">
            <a:spLocks/>
          </p:cNvSpPr>
          <p:nvPr/>
        </p:nvSpPr>
        <p:spPr>
          <a:xfrm>
            <a:off x="1207604" y="3172858"/>
            <a:ext cx="6172200" cy="128444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1600" dirty="0"/>
              <a:t>Demo Session</a:t>
            </a:r>
          </a:p>
          <a:p>
            <a:pPr>
              <a:buSzPts val="4400"/>
            </a:pPr>
            <a:endParaRPr lang="en-US" sz="1600" dirty="0"/>
          </a:p>
          <a:p>
            <a:pPr>
              <a:buSzPts val="4400"/>
            </a:pPr>
            <a:r>
              <a:rPr lang="en-US" sz="1600" dirty="0"/>
              <a:t>Starting in few mins …</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p:nvPr/>
        </p:nvSpPr>
        <p:spPr>
          <a:xfrm>
            <a:off x="228600" y="4042886"/>
            <a:ext cx="4572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Calibri"/>
                <a:ea typeface="Calibri"/>
                <a:cs typeface="Calibri"/>
                <a:sym typeface="Calibri"/>
              </a:rPr>
              <a:t>https://www.forbes.com/sites/garydrenik/2023/08/22/retail-redefined-ais-affinity-for-personalized-engagement/?sh=6065b4537a3a</a:t>
            </a:r>
            <a:endParaRPr sz="1400" b="0" i="0" u="sng" strike="noStrike" cap="none">
              <a:solidFill>
                <a:srgbClr val="000000"/>
              </a:solidFill>
              <a:latin typeface="Arial"/>
              <a:ea typeface="Arial"/>
              <a:cs typeface="Arial"/>
              <a:sym typeface="Arial"/>
            </a:endParaRPr>
          </a:p>
        </p:txBody>
      </p:sp>
      <p:sp>
        <p:nvSpPr>
          <p:cNvPr id="403" name="Google Shape;403;p23"/>
          <p:cNvSpPr/>
          <p:nvPr/>
        </p:nvSpPr>
        <p:spPr>
          <a:xfrm>
            <a:off x="190500" y="3304222"/>
            <a:ext cx="4572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http://www.mckinsey.com/business-functions/mckinsey-analytics/our-insights/the-age-of-analytics-competing-in-a-data-driven-world</a:t>
            </a:r>
            <a:r>
              <a:rPr lang="en-US" sz="14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4" name="Google Shape;404;p23"/>
          <p:cNvSpPr/>
          <p:nvPr/>
        </p:nvSpPr>
        <p:spPr>
          <a:xfrm>
            <a:off x="287482" y="1438811"/>
            <a:ext cx="434340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what to stock, how much to buy, what products to suggest to repeat customers. But doing more with that data using machine learning is just what retailers need to really succeed in the current market.</a:t>
            </a:r>
            <a:endParaRPr sz="1600" b="0" i="0" u="none" strike="noStrike" cap="none">
              <a:solidFill>
                <a:schemeClr val="dk1"/>
              </a:solidFill>
              <a:latin typeface="Calibri"/>
              <a:ea typeface="Calibri"/>
              <a:cs typeface="Calibri"/>
              <a:sym typeface="Calibri"/>
            </a:endParaRPr>
          </a:p>
        </p:txBody>
      </p:sp>
      <p:sp>
        <p:nvSpPr>
          <p:cNvPr id="405" name="Google Shape;405;p23"/>
          <p:cNvSpPr txBox="1"/>
          <p:nvPr/>
        </p:nvSpPr>
        <p:spPr>
          <a:xfrm>
            <a:off x="457200" y="775854"/>
            <a:ext cx="4191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Calibri"/>
                <a:ea typeface="Calibri"/>
                <a:cs typeface="Calibri"/>
                <a:sym typeface="Calibri"/>
              </a:rPr>
              <a:t>Machine Learning in Retail</a:t>
            </a:r>
            <a:endParaRPr sz="1400" b="0" i="0" u="none" strike="noStrike" cap="none">
              <a:solidFill>
                <a:srgbClr val="000000"/>
              </a:solidFill>
              <a:latin typeface="Arial"/>
              <a:ea typeface="Arial"/>
              <a:cs typeface="Arial"/>
              <a:sym typeface="Arial"/>
            </a:endParaRPr>
          </a:p>
        </p:txBody>
      </p:sp>
      <p:pic>
        <p:nvPicPr>
          <p:cNvPr id="406" name="Google Shape;406;p23" descr="Related image"/>
          <p:cNvPicPr preferRelativeResize="0"/>
          <p:nvPr/>
        </p:nvPicPr>
        <p:blipFill rotWithShape="1">
          <a:blip r:embed="rId4">
            <a:alphaModFix/>
          </a:blip>
          <a:srcRect/>
          <a:stretch/>
        </p:blipFill>
        <p:spPr>
          <a:xfrm>
            <a:off x="5029200" y="1070610"/>
            <a:ext cx="4114800" cy="3811750"/>
          </a:xfrm>
          <a:prstGeom prst="rect">
            <a:avLst/>
          </a:prstGeom>
          <a:noFill/>
          <a:ln>
            <a:noFill/>
          </a:ln>
        </p:spPr>
      </p:pic>
      <p:sp>
        <p:nvSpPr>
          <p:cNvPr id="407" name="Google Shape;407;p23"/>
          <p:cNvSpPr txBox="1">
            <a:spLocks noGrp="1"/>
          </p:cNvSpPr>
          <p:nvPr>
            <p:ph type="sldNum" idx="12"/>
          </p:nvPr>
        </p:nvSpPr>
        <p:spPr>
          <a:xfrm>
            <a:off x="8458200" y="4888706"/>
            <a:ext cx="533400" cy="2357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
        <p:nvSpPr>
          <p:cNvPr id="408" name="Google Shape;408;p23"/>
          <p:cNvSpPr txBox="1">
            <a:spLocks noGrp="1"/>
          </p:cNvSpPr>
          <p:nvPr>
            <p:ph type="title" idx="4294967295"/>
          </p:nvPr>
        </p:nvSpPr>
        <p:spPr>
          <a:xfrm>
            <a:off x="0" y="133350"/>
            <a:ext cx="7467600" cy="460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Retail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fade">
                                      <p:cBhvr>
                                        <p:cTn id="12" dur="500"/>
                                        <p:tgtEl>
                                          <p:spTgt spid="4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fade">
                                      <p:cBhvr>
                                        <p:cTn id="17" dur="500"/>
                                        <p:tgtEl>
                                          <p:spTgt spid="4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3"/>
                                        </p:tgtEl>
                                        <p:attrNameLst>
                                          <p:attrName>style.visibility</p:attrName>
                                        </p:attrNameLst>
                                      </p:cBhvr>
                                      <p:to>
                                        <p:strVal val="visible"/>
                                      </p:to>
                                    </p:set>
                                    <p:animEffect transition="in" filter="fade">
                                      <p:cBhvr>
                                        <p:cTn id="27"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7"/>
          <p:cNvSpPr txBox="1">
            <a:spLocks noGrp="1"/>
          </p:cNvSpPr>
          <p:nvPr>
            <p:ph type="title" idx="4294967295"/>
          </p:nvPr>
        </p:nvSpPr>
        <p:spPr>
          <a:xfrm>
            <a:off x="-24714" y="209550"/>
            <a:ext cx="85344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Financial Services - </a:t>
            </a:r>
            <a:r>
              <a:rPr lang="en-US"/>
              <a:t>American Express </a:t>
            </a:r>
            <a:endParaRPr/>
          </a:p>
        </p:txBody>
      </p:sp>
      <p:sp>
        <p:nvSpPr>
          <p:cNvPr id="422" name="Google Shape;422;p27"/>
          <p:cNvSpPr txBox="1">
            <a:spLocks noGrp="1"/>
          </p:cNvSpPr>
          <p:nvPr>
            <p:ph type="body" idx="4294967295"/>
          </p:nvPr>
        </p:nvSpPr>
        <p:spPr>
          <a:xfrm>
            <a:off x="3876675" y="947738"/>
            <a:ext cx="5267325" cy="3684587"/>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lnSpc>
                <a:spcPct val="100000"/>
              </a:lnSpc>
              <a:spcBef>
                <a:spcPts val="0"/>
              </a:spcBef>
              <a:spcAft>
                <a:spcPts val="0"/>
              </a:spcAft>
              <a:buClr>
                <a:schemeClr val="dk1"/>
              </a:buClr>
              <a:buSzPct val="100000"/>
              <a:buChar char="•"/>
            </a:pPr>
            <a:r>
              <a:rPr lang="en-US"/>
              <a:t>American Express processes $1 trillion in transaction and has 110 million AmEx cards in operation. </a:t>
            </a:r>
            <a:endParaRPr/>
          </a:p>
          <a:p>
            <a:pPr marL="342900" lvl="0" indent="-342900" algn="l" rtl="0">
              <a:lnSpc>
                <a:spcPct val="100000"/>
              </a:lnSpc>
              <a:spcBef>
                <a:spcPts val="352"/>
              </a:spcBef>
              <a:spcAft>
                <a:spcPts val="0"/>
              </a:spcAft>
              <a:buClr>
                <a:schemeClr val="dk1"/>
              </a:buClr>
              <a:buSzPct val="100000"/>
              <a:buChar char="•"/>
            </a:pPr>
            <a:r>
              <a:rPr lang="en-US"/>
              <a:t>They rely heavily on data analytics and machine learning algorithms to help detect fraud in near real time, therefore saving millions in losses. </a:t>
            </a:r>
            <a:endParaRPr/>
          </a:p>
          <a:p>
            <a:pPr marL="342900" lvl="0" indent="-342900" algn="l" rtl="0">
              <a:lnSpc>
                <a:spcPct val="100000"/>
              </a:lnSpc>
              <a:spcBef>
                <a:spcPts val="352"/>
              </a:spcBef>
              <a:spcAft>
                <a:spcPts val="0"/>
              </a:spcAft>
              <a:buClr>
                <a:schemeClr val="dk1"/>
              </a:buClr>
              <a:buSzPct val="100000"/>
              <a:buChar char="•"/>
            </a:pPr>
            <a:r>
              <a:rPr lang="en-US"/>
              <a:t>Additionally, AmEx is leveraging its data flows to develop apps that can connect a cardholder with products or services and special offers. </a:t>
            </a:r>
            <a:endParaRPr/>
          </a:p>
          <a:p>
            <a:pPr marL="342900" lvl="0" indent="-342900" algn="l" rtl="0">
              <a:lnSpc>
                <a:spcPct val="100000"/>
              </a:lnSpc>
              <a:spcBef>
                <a:spcPts val="352"/>
              </a:spcBef>
              <a:spcAft>
                <a:spcPts val="0"/>
              </a:spcAft>
              <a:buClr>
                <a:schemeClr val="dk1"/>
              </a:buClr>
              <a:buSzPct val="100000"/>
              <a:buChar char="•"/>
            </a:pPr>
            <a:r>
              <a:rPr lang="en-US"/>
              <a:t>They are also giving merchants online business trend analysis and industry peer benchmarking.</a:t>
            </a:r>
            <a:endParaRPr/>
          </a:p>
        </p:txBody>
      </p:sp>
      <p:pic>
        <p:nvPicPr>
          <p:cNvPr id="423" name="Google Shape;423;p27" descr="Image result for american express machine learning">
            <a:hlinkClick r:id="rId3"/>
          </p:cNvPr>
          <p:cNvPicPr preferRelativeResize="0"/>
          <p:nvPr/>
        </p:nvPicPr>
        <p:blipFill rotWithShape="1">
          <a:blip r:embed="rId4">
            <a:alphaModFix/>
          </a:blip>
          <a:srcRect/>
          <a:stretch/>
        </p:blipFill>
        <p:spPr>
          <a:xfrm>
            <a:off x="607556" y="1512795"/>
            <a:ext cx="2187641" cy="2183045"/>
          </a:xfrm>
          <a:prstGeom prst="rect">
            <a:avLst/>
          </a:prstGeom>
          <a:noFill/>
          <a:ln>
            <a:noFill/>
          </a:ln>
        </p:spPr>
      </p:pic>
      <p:sp>
        <p:nvSpPr>
          <p:cNvPr id="424" name="Google Shape;424;p27"/>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9"/>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Manufacturing - </a:t>
            </a:r>
            <a:r>
              <a:rPr lang="en-US"/>
              <a:t>Volvo </a:t>
            </a:r>
            <a:endParaRPr/>
          </a:p>
        </p:txBody>
      </p:sp>
      <p:sp>
        <p:nvSpPr>
          <p:cNvPr id="430" name="Google Shape;430;p29"/>
          <p:cNvSpPr txBox="1">
            <a:spLocks noGrp="1"/>
          </p:cNvSpPr>
          <p:nvPr>
            <p:ph type="body" idx="4294967295"/>
          </p:nvPr>
        </p:nvSpPr>
        <p:spPr>
          <a:xfrm>
            <a:off x="4449763" y="827088"/>
            <a:ext cx="4694237" cy="3684587"/>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lnSpc>
                <a:spcPct val="100000"/>
              </a:lnSpc>
              <a:spcBef>
                <a:spcPts val="0"/>
              </a:spcBef>
              <a:spcAft>
                <a:spcPts val="0"/>
              </a:spcAft>
              <a:buClr>
                <a:schemeClr val="dk1"/>
              </a:buClr>
              <a:buSzPct val="100000"/>
              <a:buChar char="•"/>
            </a:pPr>
            <a:r>
              <a:rPr lang="en-US"/>
              <a:t>Cars are increasingly connected and generate data that can be used in a number of ways. </a:t>
            </a:r>
            <a:endParaRPr/>
          </a:p>
          <a:p>
            <a:pPr marL="342900" lvl="0" indent="-342900" algn="l" rtl="0">
              <a:lnSpc>
                <a:spcPct val="100000"/>
              </a:lnSpc>
              <a:spcBef>
                <a:spcPts val="400"/>
              </a:spcBef>
              <a:spcAft>
                <a:spcPts val="0"/>
              </a:spcAft>
              <a:buClr>
                <a:schemeClr val="dk1"/>
              </a:buClr>
              <a:buSzPct val="100000"/>
              <a:buChar char="•"/>
            </a:pPr>
            <a:r>
              <a:rPr lang="en-US"/>
              <a:t>Volvo uses data to help predict when parts would fail or when vehicles need servicing, uphold its impressive safety record by monitoring vehicle performance during hazardous situations and to improve driver and passenger convenience. </a:t>
            </a:r>
            <a:endParaRPr/>
          </a:p>
          <a:p>
            <a:pPr marL="342900" lvl="0" indent="-342900" algn="l" rtl="0">
              <a:lnSpc>
                <a:spcPct val="100000"/>
              </a:lnSpc>
              <a:spcBef>
                <a:spcPts val="400"/>
              </a:spcBef>
              <a:spcAft>
                <a:spcPts val="0"/>
              </a:spcAft>
              <a:buClr>
                <a:schemeClr val="dk1"/>
              </a:buClr>
              <a:buSzPct val="100000"/>
              <a:buChar char="•"/>
            </a:pPr>
            <a:r>
              <a:rPr lang="en-US"/>
              <a:t>Volvo is also conducting its own research and development on autonomous vehicles.</a:t>
            </a:r>
            <a:endParaRPr/>
          </a:p>
        </p:txBody>
      </p:sp>
      <p:sp>
        <p:nvSpPr>
          <p:cNvPr id="431" name="Google Shape;431;p29"/>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432" name="Google Shape;432;p29" descr="Image result for volvo ai">
            <a:hlinkClick r:id="rId3"/>
          </p:cNvPr>
          <p:cNvPicPr preferRelativeResize="0"/>
          <p:nvPr/>
        </p:nvPicPr>
        <p:blipFill rotWithShape="1">
          <a:blip r:embed="rId4">
            <a:alphaModFix/>
          </a:blip>
          <a:srcRect/>
          <a:stretch/>
        </p:blipFill>
        <p:spPr>
          <a:xfrm>
            <a:off x="859702" y="1460688"/>
            <a:ext cx="2143125" cy="2093119"/>
          </a:xfrm>
          <a:prstGeom prst="rect">
            <a:avLst/>
          </a:prstGeom>
          <a:noFill/>
          <a:ln>
            <a:noFill/>
          </a:ln>
        </p:spPr>
      </p:pic>
      <p:sp>
        <p:nvSpPr>
          <p:cNvPr id="433" name="Google Shape;433;p29"/>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2"/>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Media - </a:t>
            </a:r>
            <a:r>
              <a:rPr lang="en-US"/>
              <a:t>Netflix</a:t>
            </a:r>
            <a:endParaRPr/>
          </a:p>
        </p:txBody>
      </p:sp>
      <p:sp>
        <p:nvSpPr>
          <p:cNvPr id="439" name="Google Shape;439;p32"/>
          <p:cNvSpPr txBox="1">
            <a:spLocks noGrp="1"/>
          </p:cNvSpPr>
          <p:nvPr>
            <p:ph type="body" idx="4294967295"/>
          </p:nvPr>
        </p:nvSpPr>
        <p:spPr>
          <a:xfrm>
            <a:off x="0" y="885825"/>
            <a:ext cx="4535488" cy="3684588"/>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lnSpc>
                <a:spcPct val="100000"/>
              </a:lnSpc>
              <a:spcBef>
                <a:spcPts val="0"/>
              </a:spcBef>
              <a:spcAft>
                <a:spcPts val="0"/>
              </a:spcAft>
              <a:buClr>
                <a:schemeClr val="dk1"/>
              </a:buClr>
              <a:buSzPct val="100000"/>
              <a:buChar char="•"/>
            </a:pPr>
            <a:r>
              <a:rPr lang="en-US"/>
              <a:t>Big data analytics is helping Netflix predict what its customers will enjoy watching. </a:t>
            </a:r>
            <a:endParaRPr/>
          </a:p>
          <a:p>
            <a:pPr marL="342900" lvl="0" indent="-342900" algn="l" rtl="0">
              <a:lnSpc>
                <a:spcPct val="100000"/>
              </a:lnSpc>
              <a:spcBef>
                <a:spcPts val="400"/>
              </a:spcBef>
              <a:spcAft>
                <a:spcPts val="0"/>
              </a:spcAft>
              <a:buClr>
                <a:schemeClr val="dk1"/>
              </a:buClr>
              <a:buSzPct val="100000"/>
              <a:buChar char="•"/>
            </a:pPr>
            <a:r>
              <a:rPr lang="en-US"/>
              <a:t>They are also increasingly a content creator, not just a distributor, and use data to drive what content it will invest in creating. </a:t>
            </a:r>
            <a:endParaRPr/>
          </a:p>
          <a:p>
            <a:pPr marL="342900" lvl="0" indent="-342900" algn="l" rtl="0">
              <a:lnSpc>
                <a:spcPct val="100000"/>
              </a:lnSpc>
              <a:spcBef>
                <a:spcPts val="400"/>
              </a:spcBef>
              <a:spcAft>
                <a:spcPts val="0"/>
              </a:spcAft>
              <a:buClr>
                <a:schemeClr val="dk1"/>
              </a:buClr>
              <a:buSzPct val="100000"/>
              <a:buChar char="•"/>
            </a:pPr>
            <a:r>
              <a:rPr lang="en-US"/>
              <a:t>Due to the confidence they have in the data findings, they are willing to buck convention and commission multiple seasons of a new show rather than just a pilot episode.</a:t>
            </a:r>
            <a:endParaRPr/>
          </a:p>
        </p:txBody>
      </p:sp>
      <p:sp>
        <p:nvSpPr>
          <p:cNvPr id="440" name="Google Shape;440;p32"/>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441" name="Google Shape;441;p32" descr="Image result for netflix machine learning">
            <a:hlinkClick r:id="rId3"/>
          </p:cNvPr>
          <p:cNvPicPr preferRelativeResize="0"/>
          <p:nvPr/>
        </p:nvPicPr>
        <p:blipFill rotWithShape="1">
          <a:blip r:embed="rId4">
            <a:alphaModFix/>
          </a:blip>
          <a:srcRect/>
          <a:stretch/>
        </p:blipFill>
        <p:spPr>
          <a:xfrm>
            <a:off x="4758950" y="1290917"/>
            <a:ext cx="3633549" cy="2042623"/>
          </a:xfrm>
          <a:prstGeom prst="rect">
            <a:avLst/>
          </a:prstGeom>
          <a:noFill/>
          <a:ln>
            <a:noFill/>
          </a:ln>
        </p:spPr>
      </p:pic>
      <p:sp>
        <p:nvSpPr>
          <p:cNvPr id="442" name="Google Shape;442;p32"/>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g2acc8852d31_2_0"/>
          <p:cNvGrpSpPr/>
          <p:nvPr/>
        </p:nvGrpSpPr>
        <p:grpSpPr>
          <a:xfrm>
            <a:off x="4765963" y="895320"/>
            <a:ext cx="4343400" cy="3981892"/>
            <a:chOff x="4800600" y="742950"/>
            <a:chExt cx="4343400" cy="4114800"/>
          </a:xfrm>
        </p:grpSpPr>
        <p:sp>
          <p:nvSpPr>
            <p:cNvPr id="380" name="Google Shape;380;g2acc8852d31_2_0"/>
            <p:cNvSpPr/>
            <p:nvPr/>
          </p:nvSpPr>
          <p:spPr>
            <a:xfrm>
              <a:off x="4800600" y="742950"/>
              <a:ext cx="4343400" cy="41148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1" name="Google Shape;381;g2acc8852d31_2_0" descr="Image result for predict heart attack with data"/>
            <p:cNvPicPr preferRelativeResize="0"/>
            <p:nvPr/>
          </p:nvPicPr>
          <p:blipFill rotWithShape="1">
            <a:blip r:embed="rId3">
              <a:alphaModFix/>
            </a:blip>
            <a:srcRect/>
            <a:stretch/>
          </p:blipFill>
          <p:spPr>
            <a:xfrm>
              <a:off x="5257800" y="2419350"/>
              <a:ext cx="3581401" cy="2014538"/>
            </a:xfrm>
            <a:prstGeom prst="rect">
              <a:avLst/>
            </a:prstGeom>
            <a:noFill/>
            <a:ln>
              <a:noFill/>
            </a:ln>
          </p:spPr>
        </p:pic>
      </p:grpSp>
      <p:sp>
        <p:nvSpPr>
          <p:cNvPr id="382" name="Google Shape;382;g2acc8852d31_2_0"/>
          <p:cNvSpPr/>
          <p:nvPr/>
        </p:nvSpPr>
        <p:spPr>
          <a:xfrm>
            <a:off x="228600" y="3900077"/>
            <a:ext cx="41910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Calibri"/>
                <a:ea typeface="Calibri"/>
                <a:cs typeface="Calibri"/>
                <a:sym typeface="Calibri"/>
              </a:rPr>
              <a:t>https://www.ox.ac.uk/news/2023-11-13-ai-tool-could-help-thousands-avoid-fatal-heart-attacks</a:t>
            </a:r>
            <a:endParaRPr sz="1400" b="0" i="0" u="sng" strike="noStrike" cap="none">
              <a:solidFill>
                <a:schemeClr val="dk1"/>
              </a:solidFill>
              <a:latin typeface="Calibri"/>
              <a:ea typeface="Calibri"/>
              <a:cs typeface="Calibri"/>
              <a:sym typeface="Calibri"/>
            </a:endParaRPr>
          </a:p>
        </p:txBody>
      </p:sp>
      <p:sp>
        <p:nvSpPr>
          <p:cNvPr id="383" name="Google Shape;383;g2acc8852d31_2_0"/>
          <p:cNvSpPr/>
          <p:nvPr/>
        </p:nvSpPr>
        <p:spPr>
          <a:xfrm>
            <a:off x="228600" y="3171609"/>
            <a:ext cx="44196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Calibri"/>
                <a:ea typeface="Calibri"/>
                <a:cs typeface="Calibri"/>
                <a:sym typeface="Calibri"/>
              </a:rPr>
              <a:t>https://www.theguardian.com/society/2023/nov/13/ai-could-predict-heart-attack-risk-up-to-10-years-in-the-future-finds-oxford-study</a:t>
            </a:r>
            <a:endParaRPr sz="1400" b="0" i="0" u="sng" strike="noStrike" cap="none">
              <a:solidFill>
                <a:schemeClr val="dk1"/>
              </a:solidFill>
              <a:latin typeface="Calibri"/>
              <a:ea typeface="Calibri"/>
              <a:cs typeface="Calibri"/>
              <a:sym typeface="Calibri"/>
            </a:endParaRPr>
          </a:p>
        </p:txBody>
      </p:sp>
      <p:sp>
        <p:nvSpPr>
          <p:cNvPr id="384" name="Google Shape;384;g2acc8852d31_2_0"/>
          <p:cNvSpPr txBox="1"/>
          <p:nvPr/>
        </p:nvSpPr>
        <p:spPr>
          <a:xfrm>
            <a:off x="5181600" y="956800"/>
            <a:ext cx="3581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2F2F2"/>
                </a:solidFill>
                <a:latin typeface="Calibri"/>
                <a:ea typeface="Calibri"/>
                <a:cs typeface="Calibri"/>
                <a:sym typeface="Calibri"/>
              </a:rPr>
              <a:t>AI Predict Heart Attack </a:t>
            </a:r>
            <a:endParaRPr sz="1400" b="0" i="0" u="none" strike="noStrike" cap="none">
              <a:solidFill>
                <a:srgbClr val="000000"/>
              </a:solidFill>
              <a:latin typeface="Arial"/>
              <a:ea typeface="Arial"/>
              <a:cs typeface="Arial"/>
              <a:sym typeface="Arial"/>
            </a:endParaRPr>
          </a:p>
        </p:txBody>
      </p:sp>
      <p:sp>
        <p:nvSpPr>
          <p:cNvPr id="385" name="Google Shape;385;g2acc8852d31_2_0"/>
          <p:cNvSpPr txBox="1"/>
          <p:nvPr/>
        </p:nvSpPr>
        <p:spPr>
          <a:xfrm>
            <a:off x="5264727" y="1518956"/>
            <a:ext cx="33459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A5A5A5"/>
                </a:solidFill>
                <a:latin typeface="Calibri"/>
                <a:ea typeface="Calibri"/>
                <a:cs typeface="Calibri"/>
                <a:sym typeface="Calibri"/>
              </a:rPr>
              <a:t>Better Than Doctors</a:t>
            </a:r>
            <a:endParaRPr sz="1400" b="0" i="0" u="none" strike="noStrike" cap="none">
              <a:solidFill>
                <a:srgbClr val="000000"/>
              </a:solidFill>
              <a:latin typeface="Arial"/>
              <a:ea typeface="Arial"/>
              <a:cs typeface="Arial"/>
              <a:sym typeface="Arial"/>
            </a:endParaRPr>
          </a:p>
        </p:txBody>
      </p:sp>
      <p:sp>
        <p:nvSpPr>
          <p:cNvPr id="386" name="Google Shape;386;g2acc8852d31_2_0"/>
          <p:cNvSpPr/>
          <p:nvPr/>
        </p:nvSpPr>
        <p:spPr>
          <a:xfrm>
            <a:off x="304800" y="1011124"/>
            <a:ext cx="4114800" cy="163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University of Oxford researchers created an AI system that scanned routine medical data to predict risk of cardiac events in the next 10 years. </a:t>
            </a:r>
            <a:endParaRPr sz="2000" b="0" i="0" u="none" strike="noStrike" cap="none">
              <a:solidFill>
                <a:schemeClr val="dk1"/>
              </a:solidFill>
              <a:latin typeface="Calibri"/>
              <a:ea typeface="Calibri"/>
              <a:cs typeface="Calibri"/>
              <a:sym typeface="Calibri"/>
            </a:endParaRPr>
          </a:p>
        </p:txBody>
      </p:sp>
      <p:sp>
        <p:nvSpPr>
          <p:cNvPr id="387" name="Google Shape;387;g2acc8852d31_2_0"/>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
        <p:nvSpPr>
          <p:cNvPr id="388" name="Google Shape;388;g2acc8852d31_2_0"/>
          <p:cNvSpPr txBox="1">
            <a:spLocks noGrp="1"/>
          </p:cNvSpPr>
          <p:nvPr>
            <p:ph type="title" idx="4294967295"/>
          </p:nvPr>
        </p:nvSpPr>
        <p:spPr>
          <a:xfrm>
            <a:off x="0" y="133350"/>
            <a:ext cx="5029200" cy="460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a:t>Health Care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 calcmode="lin" valueType="num">
                                      <p:cBhvr additive="base">
                                        <p:cTn id="7" dur="500"/>
                                        <p:tgtEl>
                                          <p:spTgt spid="37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4"/>
                                        </p:tgtEl>
                                        <p:attrNameLst>
                                          <p:attrName>style.visibility</p:attrName>
                                        </p:attrNameLst>
                                      </p:cBhvr>
                                      <p:to>
                                        <p:strVal val="visible"/>
                                      </p:to>
                                    </p:set>
                                    <p:anim calcmode="lin" valueType="num">
                                      <p:cBhvr additive="base">
                                        <p:cTn id="12" dur="500"/>
                                        <p:tgtEl>
                                          <p:spTgt spid="38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5"/>
                                        </p:tgtEl>
                                        <p:attrNameLst>
                                          <p:attrName>style.visibility</p:attrName>
                                        </p:attrNameLst>
                                      </p:cBhvr>
                                      <p:to>
                                        <p:strVal val="visible"/>
                                      </p:to>
                                    </p:set>
                                    <p:anim calcmode="lin" valueType="num">
                                      <p:cBhvr additive="base">
                                        <p:cTn id="17" dur="500"/>
                                        <p:tgtEl>
                                          <p:spTgt spid="38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6"/>
                                        </p:tgtEl>
                                        <p:attrNameLst>
                                          <p:attrName>style.visibility</p:attrName>
                                        </p:attrNameLst>
                                      </p:cBhvr>
                                      <p:to>
                                        <p:strVal val="visible"/>
                                      </p:to>
                                    </p:set>
                                    <p:anim calcmode="lin" valueType="num">
                                      <p:cBhvr additive="base">
                                        <p:cTn id="22" dur="500"/>
                                        <p:tgtEl>
                                          <p:spTgt spid="38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82"/>
                                        </p:tgtEl>
                                        <p:attrNameLst>
                                          <p:attrName>style.visibility</p:attrName>
                                        </p:attrNameLst>
                                      </p:cBhvr>
                                      <p:to>
                                        <p:strVal val="visible"/>
                                      </p:to>
                                    </p:set>
                                    <p:anim calcmode="lin" valueType="num">
                                      <p:cBhvr additive="base">
                                        <p:cTn id="27" dur="500"/>
                                        <p:tgtEl>
                                          <p:spTgt spid="38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83"/>
                                        </p:tgtEl>
                                        <p:attrNameLst>
                                          <p:attrName>style.visibility</p:attrName>
                                        </p:attrNameLst>
                                      </p:cBhvr>
                                      <p:to>
                                        <p:strVal val="visible"/>
                                      </p:to>
                                    </p:set>
                                    <p:anim calcmode="lin" valueType="num">
                                      <p:cBhvr additive="base">
                                        <p:cTn id="32" dur="500"/>
                                        <p:tgtEl>
                                          <p:spTgt spid="3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5"/>
          <p:cNvSpPr/>
          <p:nvPr/>
        </p:nvSpPr>
        <p:spPr>
          <a:xfrm>
            <a:off x="304800" y="222526"/>
            <a:ext cx="8001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121"/>
                </a:solidFill>
                <a:latin typeface="Calibri"/>
                <a:ea typeface="Calibri"/>
                <a:cs typeface="Calibri"/>
                <a:sym typeface="Calibri"/>
              </a:rPr>
              <a:t>AI will fight challenging diseases</a:t>
            </a:r>
            <a:endParaRPr sz="1400" b="0" i="0" u="none" strike="noStrike" cap="none">
              <a:solidFill>
                <a:srgbClr val="000000"/>
              </a:solidFill>
              <a:latin typeface="Arial"/>
              <a:ea typeface="Arial"/>
              <a:cs typeface="Arial"/>
              <a:sym typeface="Arial"/>
            </a:endParaRPr>
          </a:p>
        </p:txBody>
      </p:sp>
      <p:pic>
        <p:nvPicPr>
          <p:cNvPr id="394" name="Google Shape;394;p25"/>
          <p:cNvPicPr preferRelativeResize="0"/>
          <p:nvPr/>
        </p:nvPicPr>
        <p:blipFill rotWithShape="1">
          <a:blip r:embed="rId3">
            <a:alphaModFix/>
          </a:blip>
          <a:srcRect r="6984"/>
          <a:stretch/>
        </p:blipFill>
        <p:spPr>
          <a:xfrm>
            <a:off x="228600" y="1209675"/>
            <a:ext cx="5425776" cy="2916551"/>
          </a:xfrm>
          <a:prstGeom prst="rect">
            <a:avLst/>
          </a:prstGeom>
          <a:noFill/>
          <a:ln>
            <a:noFill/>
          </a:ln>
        </p:spPr>
      </p:pic>
      <p:sp>
        <p:nvSpPr>
          <p:cNvPr id="395" name="Google Shape;395;p25"/>
          <p:cNvSpPr txBox="1"/>
          <p:nvPr/>
        </p:nvSpPr>
        <p:spPr>
          <a:xfrm>
            <a:off x="5891107" y="2007832"/>
            <a:ext cx="2661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We'll Soon Trust AI More Than Doctors</a:t>
            </a:r>
            <a:endParaRPr sz="1400" b="0" i="0" u="none" strike="noStrike" cap="none">
              <a:solidFill>
                <a:srgbClr val="000000"/>
              </a:solidFill>
              <a:latin typeface="Arial"/>
              <a:ea typeface="Arial"/>
              <a:cs typeface="Arial"/>
              <a:sym typeface="Arial"/>
            </a:endParaRPr>
          </a:p>
        </p:txBody>
      </p:sp>
      <p:sp>
        <p:nvSpPr>
          <p:cNvPr id="396" name="Google Shape;396;p25"/>
          <p:cNvSpPr txBox="1"/>
          <p:nvPr/>
        </p:nvSpPr>
        <p:spPr>
          <a:xfrm>
            <a:off x="5891107" y="3118104"/>
            <a:ext cx="2892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From Diagnosis to Treatment</a:t>
            </a:r>
            <a:endParaRPr sz="1400" b="0" i="0" u="none" strike="noStrike" cap="none">
              <a:solidFill>
                <a:srgbClr val="000000"/>
              </a:solidFill>
              <a:latin typeface="Arial"/>
              <a:ea typeface="Arial"/>
              <a:cs typeface="Arial"/>
              <a:sym typeface="Arial"/>
            </a:endParaRPr>
          </a:p>
        </p:txBody>
      </p:sp>
      <p:sp>
        <p:nvSpPr>
          <p:cNvPr id="397" name="Google Shape;397;p25"/>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0" descr="Image result for skin cancer detection using image processing"/>
          <p:cNvPicPr preferRelativeResize="0"/>
          <p:nvPr/>
        </p:nvPicPr>
        <p:blipFill rotWithShape="1">
          <a:blip r:embed="rId3">
            <a:alphaModFix/>
          </a:blip>
          <a:srcRect/>
          <a:stretch/>
        </p:blipFill>
        <p:spPr>
          <a:xfrm>
            <a:off x="1011252" y="3105150"/>
            <a:ext cx="2486025" cy="1657350"/>
          </a:xfrm>
          <a:prstGeom prst="rect">
            <a:avLst/>
          </a:prstGeom>
          <a:noFill/>
          <a:ln>
            <a:noFill/>
          </a:ln>
        </p:spPr>
      </p:pic>
      <p:sp>
        <p:nvSpPr>
          <p:cNvPr id="507" name="Google Shape;507;p40"/>
          <p:cNvSpPr txBox="1"/>
          <p:nvPr/>
        </p:nvSpPr>
        <p:spPr>
          <a:xfrm>
            <a:off x="1039833" y="2800350"/>
            <a:ext cx="2297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Skin Cancer Deduction</a:t>
            </a:r>
            <a:endParaRPr sz="1800" b="0" i="0" u="none" strike="noStrike" cap="none">
              <a:solidFill>
                <a:schemeClr val="dk1"/>
              </a:solidFill>
              <a:latin typeface="Calibri"/>
              <a:ea typeface="Calibri"/>
              <a:cs typeface="Calibri"/>
              <a:sym typeface="Calibri"/>
            </a:endParaRPr>
          </a:p>
        </p:txBody>
      </p:sp>
      <p:pic>
        <p:nvPicPr>
          <p:cNvPr id="508" name="Google Shape;508;p40" descr="Image result for facial recognition"/>
          <p:cNvPicPr preferRelativeResize="0"/>
          <p:nvPr/>
        </p:nvPicPr>
        <p:blipFill rotWithShape="1">
          <a:blip r:embed="rId4">
            <a:alphaModFix/>
          </a:blip>
          <a:srcRect/>
          <a:stretch/>
        </p:blipFill>
        <p:spPr>
          <a:xfrm>
            <a:off x="5715000" y="765978"/>
            <a:ext cx="3428999" cy="1756751"/>
          </a:xfrm>
          <a:prstGeom prst="rect">
            <a:avLst/>
          </a:prstGeom>
          <a:noFill/>
          <a:ln>
            <a:noFill/>
          </a:ln>
        </p:spPr>
      </p:pic>
      <p:sp>
        <p:nvSpPr>
          <p:cNvPr id="509" name="Google Shape;509;p40"/>
          <p:cNvSpPr txBox="1"/>
          <p:nvPr/>
        </p:nvSpPr>
        <p:spPr>
          <a:xfrm>
            <a:off x="3834110" y="1346130"/>
            <a:ext cx="18732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Facial Recognition</a:t>
            </a:r>
            <a:endParaRPr sz="1800" b="0" i="0" u="none" strike="noStrike" cap="none">
              <a:solidFill>
                <a:schemeClr val="dk1"/>
              </a:solidFill>
              <a:latin typeface="Calibri"/>
              <a:ea typeface="Calibri"/>
              <a:cs typeface="Calibri"/>
              <a:sym typeface="Calibri"/>
            </a:endParaRPr>
          </a:p>
        </p:txBody>
      </p:sp>
      <p:pic>
        <p:nvPicPr>
          <p:cNvPr id="510" name="Google Shape;510;p40" descr="Image result for hiring with data science"/>
          <p:cNvPicPr preferRelativeResize="0"/>
          <p:nvPr/>
        </p:nvPicPr>
        <p:blipFill rotWithShape="1">
          <a:blip r:embed="rId5">
            <a:alphaModFix/>
          </a:blip>
          <a:srcRect/>
          <a:stretch/>
        </p:blipFill>
        <p:spPr>
          <a:xfrm>
            <a:off x="950013" y="1122045"/>
            <a:ext cx="2567544" cy="1543736"/>
          </a:xfrm>
          <a:prstGeom prst="rect">
            <a:avLst/>
          </a:prstGeom>
          <a:noFill/>
          <a:ln>
            <a:noFill/>
          </a:ln>
        </p:spPr>
      </p:pic>
      <p:sp>
        <p:nvSpPr>
          <p:cNvPr id="511" name="Google Shape;511;p40"/>
          <p:cNvSpPr txBox="1"/>
          <p:nvPr/>
        </p:nvSpPr>
        <p:spPr>
          <a:xfrm>
            <a:off x="1483414" y="819150"/>
            <a:ext cx="1347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HR Analytics</a:t>
            </a:r>
            <a:endParaRPr sz="1800" b="0" i="0" u="none" strike="noStrike" cap="none">
              <a:solidFill>
                <a:schemeClr val="dk1"/>
              </a:solidFill>
              <a:latin typeface="Calibri"/>
              <a:ea typeface="Calibri"/>
              <a:cs typeface="Calibri"/>
              <a:sym typeface="Calibri"/>
            </a:endParaRPr>
          </a:p>
        </p:txBody>
      </p:sp>
      <p:pic>
        <p:nvPicPr>
          <p:cNvPr id="512" name="Google Shape;512;p40"/>
          <p:cNvPicPr preferRelativeResize="0"/>
          <p:nvPr/>
        </p:nvPicPr>
        <p:blipFill rotWithShape="1">
          <a:blip r:embed="rId6">
            <a:alphaModFix/>
          </a:blip>
          <a:srcRect l="568" t="11286" r="61691" b="46673"/>
          <a:stretch/>
        </p:blipFill>
        <p:spPr>
          <a:xfrm>
            <a:off x="4343400" y="2709139"/>
            <a:ext cx="3376432" cy="2114612"/>
          </a:xfrm>
          <a:prstGeom prst="rect">
            <a:avLst/>
          </a:prstGeom>
          <a:noFill/>
          <a:ln>
            <a:noFill/>
          </a:ln>
        </p:spPr>
      </p:pic>
      <p:sp>
        <p:nvSpPr>
          <p:cNvPr id="513" name="Google Shape;513;p40"/>
          <p:cNvSpPr txBox="1"/>
          <p:nvPr/>
        </p:nvSpPr>
        <p:spPr>
          <a:xfrm>
            <a:off x="4343400" y="2421752"/>
            <a:ext cx="19382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Recommendations</a:t>
            </a:r>
            <a:endParaRPr sz="1800" b="0" i="0" u="none" strike="noStrike" cap="none">
              <a:solidFill>
                <a:schemeClr val="dk1"/>
              </a:solidFill>
              <a:latin typeface="Calibri"/>
              <a:ea typeface="Calibri"/>
              <a:cs typeface="Calibri"/>
              <a:sym typeface="Calibri"/>
            </a:endParaRPr>
          </a:p>
        </p:txBody>
      </p:sp>
      <p:sp>
        <p:nvSpPr>
          <p:cNvPr id="514" name="Google Shape;514;p40"/>
          <p:cNvSpPr txBox="1">
            <a:spLocks noGrp="1"/>
          </p:cNvSpPr>
          <p:nvPr>
            <p:ph type="title"/>
          </p:nvPr>
        </p:nvSpPr>
        <p:spPr>
          <a:xfrm>
            <a:off x="457200" y="133350"/>
            <a:ext cx="5029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a:t>Some more..</a:t>
            </a:r>
            <a:endParaRPr/>
          </a:p>
        </p:txBody>
      </p:sp>
      <p:sp>
        <p:nvSpPr>
          <p:cNvPr id="515" name="Google Shape;515;p40"/>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lnSpc>
                <a:spcPct val="100000"/>
              </a:lnSpc>
              <a:spcBef>
                <a:spcPts val="0"/>
              </a:spcBef>
              <a:spcAft>
                <a:spcPts val="0"/>
              </a:spcAft>
              <a:buSzPts val="1400"/>
              <a:buNone/>
            </a:pPr>
            <a:fld id="{00000000-1234-1234-1234-123412341234}" type="slidenum">
              <a:rPr lang="en-US" smtClean="0"/>
              <a:pPr marL="0" lvl="0" indent="0" algn="r" rtl="0">
                <a:lnSpc>
                  <a:spcPct val="100000"/>
                </a:lnSpc>
                <a:spcBef>
                  <a:spcPts val="0"/>
                </a:spcBef>
                <a:spcAft>
                  <a:spcPts val="0"/>
                </a:spcAft>
                <a:buSzPts val="1400"/>
                <a:buNone/>
              </a:pPr>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500"/>
                                        <p:tgtEl>
                                          <p:spTgt spid="5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0"/>
                                        </p:tgtEl>
                                        <p:attrNameLst>
                                          <p:attrName>style.visibility</p:attrName>
                                        </p:attrNameLst>
                                      </p:cBhvr>
                                      <p:to>
                                        <p:strVal val="visible"/>
                                      </p:to>
                                    </p:set>
                                    <p:animEffect transition="in" filter="fade">
                                      <p:cBhvr>
                                        <p:cTn id="12" dur="500"/>
                                        <p:tgtEl>
                                          <p:spTgt spid="5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6"/>
                                        </p:tgtEl>
                                        <p:attrNameLst>
                                          <p:attrName>style.visibility</p:attrName>
                                        </p:attrNameLst>
                                      </p:cBhvr>
                                      <p:to>
                                        <p:strVal val="visible"/>
                                      </p:to>
                                    </p:set>
                                    <p:animEffect transition="in" filter="fade">
                                      <p:cBhvr>
                                        <p:cTn id="17" dur="500"/>
                                        <p:tgtEl>
                                          <p:spTgt spid="5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7"/>
                                        </p:tgtEl>
                                        <p:attrNameLst>
                                          <p:attrName>style.visibility</p:attrName>
                                        </p:attrNameLst>
                                      </p:cBhvr>
                                      <p:to>
                                        <p:strVal val="visible"/>
                                      </p:to>
                                    </p:set>
                                    <p:animEffect transition="in" filter="fade">
                                      <p:cBhvr>
                                        <p:cTn id="22" dur="500"/>
                                        <p:tgtEl>
                                          <p:spTgt spid="5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fade">
                                      <p:cBhvr>
                                        <p:cTn id="27" dur="500"/>
                                        <p:tgtEl>
                                          <p:spTgt spid="5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
                                        </p:tgtEl>
                                        <p:attrNameLst>
                                          <p:attrName>style.visibility</p:attrName>
                                        </p:attrNameLst>
                                      </p:cBhvr>
                                      <p:to>
                                        <p:strVal val="visible"/>
                                      </p:to>
                                    </p:set>
                                    <p:animEffect transition="in" filter="fade">
                                      <p:cBhvr>
                                        <p:cTn id="32" dur="500"/>
                                        <p:tgtEl>
                                          <p:spTgt spid="5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8"/>
                                        </p:tgtEl>
                                        <p:attrNameLst>
                                          <p:attrName>style.visibility</p:attrName>
                                        </p:attrNameLst>
                                      </p:cBhvr>
                                      <p:to>
                                        <p:strVal val="visible"/>
                                      </p:to>
                                    </p:set>
                                    <p:animEffect transition="in" filter="fade">
                                      <p:cBhvr>
                                        <p:cTn id="37" dur="500"/>
                                        <p:tgtEl>
                                          <p:spTgt spid="5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9"/>
                                        </p:tgtEl>
                                        <p:attrNameLst>
                                          <p:attrName>style.visibility</p:attrName>
                                        </p:attrNameLst>
                                      </p:cBhvr>
                                      <p:to>
                                        <p:strVal val="visible"/>
                                      </p:to>
                                    </p:set>
                                    <p:animEffect transition="in" filter="fade">
                                      <p:cBhvr>
                                        <p:cTn id="42"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9"/>
          <p:cNvSpPr txBox="1">
            <a:spLocks noGrp="1"/>
          </p:cNvSpPr>
          <p:nvPr>
            <p:ph type="title" idx="4294967295"/>
          </p:nvPr>
        </p:nvSpPr>
        <p:spPr>
          <a:xfrm>
            <a:off x="0" y="274638"/>
            <a:ext cx="7886700" cy="431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t>Consumer goods</a:t>
            </a:r>
            <a:r>
              <a:rPr lang="en-US"/>
              <a:t> </a:t>
            </a:r>
            <a:r>
              <a:rPr lang="en-US" b="1"/>
              <a:t>- </a:t>
            </a:r>
            <a:r>
              <a:rPr lang="en-US"/>
              <a:t>Barbie</a:t>
            </a:r>
            <a:endParaRPr/>
          </a:p>
        </p:txBody>
      </p:sp>
      <p:sp>
        <p:nvSpPr>
          <p:cNvPr id="497" name="Google Shape;497;p39"/>
          <p:cNvSpPr txBox="1">
            <a:spLocks noGrp="1"/>
          </p:cNvSpPr>
          <p:nvPr>
            <p:ph type="body" idx="4294967295"/>
          </p:nvPr>
        </p:nvSpPr>
        <p:spPr>
          <a:xfrm>
            <a:off x="4379924" y="847725"/>
            <a:ext cx="4110600" cy="3647100"/>
          </a:xfrm>
          <a:prstGeom prst="rect">
            <a:avLst/>
          </a:prstGeom>
          <a:noFill/>
          <a:ln>
            <a:noFill/>
          </a:ln>
        </p:spPr>
        <p:txBody>
          <a:bodyPr spcFirstLastPara="1" wrap="square" lIns="91425" tIns="45700" rIns="91425" bIns="45700" anchor="t" anchorCtr="0">
            <a:normAutofit fontScale="47500" lnSpcReduction="20000"/>
          </a:bodyPr>
          <a:lstStyle/>
          <a:p>
            <a:pPr marL="342900" lvl="0" indent="-342961" algn="l" rtl="0">
              <a:lnSpc>
                <a:spcPct val="120000"/>
              </a:lnSpc>
              <a:spcBef>
                <a:spcPts val="0"/>
              </a:spcBef>
              <a:spcAft>
                <a:spcPts val="0"/>
              </a:spcAft>
              <a:buClr>
                <a:schemeClr val="dk1"/>
              </a:buClr>
              <a:buSzPct val="100000"/>
              <a:buChar char="•"/>
            </a:pPr>
            <a:r>
              <a:rPr lang="en-US" sz="3621"/>
              <a:t>Using natural language processing, machine learning and advanced analytics, Hello Barbie listens and responds to a child. </a:t>
            </a:r>
            <a:endParaRPr sz="3621"/>
          </a:p>
          <a:p>
            <a:pPr marL="342900" lvl="0" indent="-342961" algn="l" rtl="0">
              <a:lnSpc>
                <a:spcPct val="120000"/>
              </a:lnSpc>
              <a:spcBef>
                <a:spcPts val="304"/>
              </a:spcBef>
              <a:spcAft>
                <a:spcPts val="0"/>
              </a:spcAft>
              <a:buClr>
                <a:schemeClr val="dk1"/>
              </a:buClr>
              <a:buSzPct val="100000"/>
              <a:buChar char="•"/>
            </a:pPr>
            <a:r>
              <a:rPr lang="en-US" sz="3621"/>
              <a:t>A microphone on Barbie’s necklace can record and transmit to the servers at ToyTalk. </a:t>
            </a:r>
            <a:endParaRPr sz="3621"/>
          </a:p>
          <a:p>
            <a:pPr marL="342900" lvl="0" indent="-342961" algn="l" rtl="0">
              <a:lnSpc>
                <a:spcPct val="120000"/>
              </a:lnSpc>
              <a:spcBef>
                <a:spcPts val="304"/>
              </a:spcBef>
              <a:spcAft>
                <a:spcPts val="0"/>
              </a:spcAft>
              <a:buClr>
                <a:schemeClr val="dk1"/>
              </a:buClr>
              <a:buSzPct val="100000"/>
              <a:buChar char="•"/>
            </a:pPr>
            <a:r>
              <a:rPr lang="en-US" sz="3621"/>
              <a:t>There, the recording is analyzed to determine the appropriate response from 8,000 lines of dialogue. </a:t>
            </a:r>
            <a:endParaRPr sz="3621"/>
          </a:p>
          <a:p>
            <a:pPr marL="342900" lvl="0" indent="-342961" algn="l" rtl="0">
              <a:lnSpc>
                <a:spcPct val="120000"/>
              </a:lnSpc>
              <a:spcBef>
                <a:spcPts val="304"/>
              </a:spcBef>
              <a:spcAft>
                <a:spcPts val="0"/>
              </a:spcAft>
              <a:buClr>
                <a:schemeClr val="dk1"/>
              </a:buClr>
              <a:buSzPct val="100000"/>
              <a:buChar char="•"/>
            </a:pPr>
            <a:r>
              <a:rPr lang="en-US" sz="3621"/>
              <a:t>Servers transmit the correct response back to Barbie in under a second so she can respond to the child.</a:t>
            </a:r>
            <a:endParaRPr sz="3621"/>
          </a:p>
        </p:txBody>
      </p:sp>
      <p:sp>
        <p:nvSpPr>
          <p:cNvPr id="498" name="Google Shape;498;p39"/>
          <p:cNvSpPr/>
          <p:nvPr/>
        </p:nvSpPr>
        <p:spPr>
          <a:xfrm>
            <a:off x="0" y="-138499"/>
            <a:ext cx="9144000"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499" name="Google Shape;499;p39" descr="Image result for barbie logo">
            <a:hlinkClick r:id="rId3"/>
          </p:cNvPr>
          <p:cNvPicPr preferRelativeResize="0"/>
          <p:nvPr/>
        </p:nvPicPr>
        <p:blipFill rotWithShape="1">
          <a:blip r:embed="rId4">
            <a:alphaModFix/>
          </a:blip>
          <a:srcRect/>
          <a:stretch/>
        </p:blipFill>
        <p:spPr>
          <a:xfrm>
            <a:off x="970150" y="1099298"/>
            <a:ext cx="2737379" cy="2732204"/>
          </a:xfrm>
          <a:prstGeom prst="rect">
            <a:avLst/>
          </a:prstGeom>
          <a:noFill/>
          <a:ln>
            <a:noFill/>
          </a:ln>
        </p:spPr>
      </p:pic>
      <p:sp>
        <p:nvSpPr>
          <p:cNvPr id="500" name="Google Shape;500;p39"/>
          <p:cNvSpPr txBox="1">
            <a:spLocks noGrp="1"/>
          </p:cNvSpPr>
          <p:nvPr>
            <p:ph type="sldNum" idx="12"/>
          </p:nvPr>
        </p:nvSpPr>
        <p:spPr>
          <a:xfrm>
            <a:off x="8458200" y="4888706"/>
            <a:ext cx="533400" cy="23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p:nvPr/>
        </p:nvSpPr>
        <p:spPr>
          <a:xfrm>
            <a:off x="4746661" y="2275193"/>
            <a:ext cx="1966913" cy="2038909"/>
          </a:xfrm>
          <a:prstGeom prst="roundRect">
            <a:avLst>
              <a:gd name="adj" fmla="val 16667"/>
            </a:avLst>
          </a:prstGeom>
          <a:noFill/>
          <a:ln w="25400" cap="flat" cmpd="sng">
            <a:solidFill>
              <a:srgbClr val="D0CECE"/>
            </a:solidFill>
            <a:prstDash val="solid"/>
            <a:round/>
            <a:headEnd type="none" w="sm" len="sm"/>
            <a:tailEnd type="none" w="sm" len="sm"/>
          </a:ln>
        </p:spPr>
        <p:txBody>
          <a:bodyPr spcFirstLastPara="1" wrap="square" lIns="68569" tIns="34275" rIns="68569" bIns="34275" anchor="ctr" anchorCtr="0">
            <a:noAutofit/>
          </a:bodyPr>
          <a:lstStyle/>
          <a:p>
            <a:pPr algn="ctr" defTabSz="685800">
              <a:buSzPts val="1400"/>
            </a:pPr>
            <a:endParaRPr sz="1050">
              <a:solidFill>
                <a:srgbClr val="FFFFFF"/>
              </a:solidFill>
            </a:endParaRPr>
          </a:p>
        </p:txBody>
      </p:sp>
      <p:sp>
        <p:nvSpPr>
          <p:cNvPr id="93" name="Google Shape;93;p14"/>
          <p:cNvSpPr/>
          <p:nvPr/>
        </p:nvSpPr>
        <p:spPr>
          <a:xfrm>
            <a:off x="6880952" y="2275194"/>
            <a:ext cx="1993523" cy="2038908"/>
          </a:xfrm>
          <a:prstGeom prst="roundRect">
            <a:avLst>
              <a:gd name="adj" fmla="val 16667"/>
            </a:avLst>
          </a:prstGeom>
          <a:noFill/>
          <a:ln w="25400" cap="flat" cmpd="sng">
            <a:solidFill>
              <a:srgbClr val="D0CECE"/>
            </a:solidFill>
            <a:prstDash val="solid"/>
            <a:round/>
            <a:headEnd type="none" w="sm" len="sm"/>
            <a:tailEnd type="none" w="sm" len="sm"/>
          </a:ln>
        </p:spPr>
        <p:txBody>
          <a:bodyPr spcFirstLastPara="1" wrap="square" lIns="68569" tIns="34275" rIns="68569" bIns="34275" anchor="ctr" anchorCtr="0">
            <a:noAutofit/>
          </a:bodyPr>
          <a:lstStyle/>
          <a:p>
            <a:pPr algn="ctr" defTabSz="685800">
              <a:buSzPts val="1400"/>
            </a:pPr>
            <a:endParaRPr sz="1050">
              <a:solidFill>
                <a:srgbClr val="FFFFFF"/>
              </a:solidFill>
            </a:endParaRPr>
          </a:p>
        </p:txBody>
      </p:sp>
      <p:sp>
        <p:nvSpPr>
          <p:cNvPr id="94" name="Google Shape;94;p14"/>
          <p:cNvSpPr/>
          <p:nvPr/>
        </p:nvSpPr>
        <p:spPr>
          <a:xfrm>
            <a:off x="2585760" y="2277055"/>
            <a:ext cx="1993524" cy="2038910"/>
          </a:xfrm>
          <a:prstGeom prst="roundRect">
            <a:avLst>
              <a:gd name="adj" fmla="val 16667"/>
            </a:avLst>
          </a:prstGeom>
          <a:noFill/>
          <a:ln w="25400" cap="flat" cmpd="sng">
            <a:solidFill>
              <a:srgbClr val="D0CECE"/>
            </a:solidFill>
            <a:prstDash val="solid"/>
            <a:round/>
            <a:headEnd type="none" w="sm" len="sm"/>
            <a:tailEnd type="none" w="sm" len="sm"/>
          </a:ln>
        </p:spPr>
        <p:txBody>
          <a:bodyPr spcFirstLastPara="1" wrap="square" lIns="68569" tIns="34275" rIns="68569" bIns="34275" anchor="ctr" anchorCtr="0">
            <a:noAutofit/>
          </a:bodyPr>
          <a:lstStyle/>
          <a:p>
            <a:pPr algn="ctr" defTabSz="685800">
              <a:buSzPts val="1400"/>
            </a:pPr>
            <a:endParaRPr sz="1050">
              <a:solidFill>
                <a:srgbClr val="FFFFFF"/>
              </a:solidFill>
            </a:endParaRPr>
          </a:p>
        </p:txBody>
      </p:sp>
      <p:sp>
        <p:nvSpPr>
          <p:cNvPr id="95" name="Google Shape;95;p14"/>
          <p:cNvSpPr/>
          <p:nvPr/>
        </p:nvSpPr>
        <p:spPr>
          <a:xfrm>
            <a:off x="428828" y="2277055"/>
            <a:ext cx="1966913" cy="2038908"/>
          </a:xfrm>
          <a:prstGeom prst="roundRect">
            <a:avLst>
              <a:gd name="adj" fmla="val 16667"/>
            </a:avLst>
          </a:prstGeom>
          <a:noFill/>
          <a:ln w="25400" cap="flat" cmpd="sng">
            <a:solidFill>
              <a:srgbClr val="D0CECE"/>
            </a:solidFill>
            <a:prstDash val="solid"/>
            <a:round/>
            <a:headEnd type="none" w="sm" len="sm"/>
            <a:tailEnd type="none" w="sm" len="sm"/>
          </a:ln>
        </p:spPr>
        <p:txBody>
          <a:bodyPr spcFirstLastPara="1" wrap="square" lIns="68569" tIns="34275" rIns="68569" bIns="34275" anchor="ctr" anchorCtr="0">
            <a:noAutofit/>
          </a:bodyPr>
          <a:lstStyle/>
          <a:p>
            <a:pPr algn="ctr" defTabSz="685800">
              <a:buSzPts val="1400"/>
            </a:pPr>
            <a:endParaRPr sz="1050">
              <a:solidFill>
                <a:srgbClr val="FFFFFF"/>
              </a:solidFill>
            </a:endParaRPr>
          </a:p>
        </p:txBody>
      </p:sp>
      <p:pic>
        <p:nvPicPr>
          <p:cNvPr id="96" name="Google Shape;96;p14"/>
          <p:cNvPicPr preferRelativeResize="0"/>
          <p:nvPr/>
        </p:nvPicPr>
        <p:blipFill rotWithShape="1">
          <a:blip r:embed="rId3">
            <a:alphaModFix/>
          </a:blip>
          <a:srcRect t="29753" b="31301"/>
          <a:stretch/>
        </p:blipFill>
        <p:spPr>
          <a:xfrm>
            <a:off x="4927555" y="2719272"/>
            <a:ext cx="1605125" cy="468848"/>
          </a:xfrm>
          <a:prstGeom prst="rect">
            <a:avLst/>
          </a:prstGeom>
          <a:noFill/>
          <a:ln>
            <a:noFill/>
          </a:ln>
        </p:spPr>
      </p:pic>
      <p:sp>
        <p:nvSpPr>
          <p:cNvPr id="97" name="Google Shape;97;p14"/>
          <p:cNvSpPr txBox="1"/>
          <p:nvPr/>
        </p:nvSpPr>
        <p:spPr>
          <a:xfrm>
            <a:off x="4804971" y="3364064"/>
            <a:ext cx="1819921" cy="646300"/>
          </a:xfrm>
          <a:prstGeom prst="rect">
            <a:avLst/>
          </a:prstGeom>
          <a:noFill/>
          <a:ln>
            <a:noFill/>
          </a:ln>
        </p:spPr>
        <p:txBody>
          <a:bodyPr spcFirstLastPara="1" wrap="square" lIns="68569" tIns="34275" rIns="68569" bIns="34275" anchor="t" anchorCtr="0">
            <a:spAutoFit/>
          </a:bodyPr>
          <a:lstStyle/>
          <a:p>
            <a:pPr algn="ctr" defTabSz="685800">
              <a:buSzPts val="1400"/>
            </a:pPr>
            <a:r>
              <a:rPr lang="en-US" sz="1050" b="1" cap="small" dirty="0">
                <a:latin typeface="Calibri"/>
                <a:ea typeface="Calibri"/>
                <a:cs typeface="Calibri"/>
                <a:sym typeface="Calibri"/>
              </a:rPr>
              <a:t>CII  Partner for AI Training</a:t>
            </a:r>
            <a:endParaRPr sz="1350" dirty="0">
              <a:latin typeface="Calibri"/>
              <a:ea typeface="Calibri"/>
              <a:cs typeface="Calibri"/>
              <a:sym typeface="Calibri"/>
            </a:endParaRPr>
          </a:p>
          <a:p>
            <a:pPr algn="ctr" defTabSz="685800">
              <a:buSzPts val="1200"/>
            </a:pPr>
            <a:r>
              <a:rPr lang="en-US" sz="900" cap="small" dirty="0">
                <a:latin typeface="Calibri"/>
                <a:ea typeface="Calibri"/>
                <a:cs typeface="Calibri"/>
                <a:sym typeface="Calibri"/>
              </a:rPr>
              <a:t>DataMites® chosen as a partner by CII for providing </a:t>
            </a:r>
            <a:r>
              <a:rPr lang="en-US" sz="900" b="1" cap="small" dirty="0">
                <a:latin typeface="Calibri"/>
                <a:ea typeface="Calibri"/>
                <a:cs typeface="Calibri"/>
                <a:sym typeface="Calibri"/>
              </a:rPr>
              <a:t>AI training C-level executives </a:t>
            </a:r>
            <a:r>
              <a:rPr lang="en-US" sz="900" cap="small" dirty="0">
                <a:latin typeface="Calibri"/>
                <a:ea typeface="Calibri"/>
                <a:cs typeface="Calibri"/>
                <a:sym typeface="Calibri"/>
              </a:rPr>
              <a:t> MNCs  in India</a:t>
            </a:r>
            <a:endParaRPr sz="1350" dirty="0">
              <a:latin typeface="Calibri"/>
              <a:ea typeface="Calibri"/>
              <a:cs typeface="Calibri"/>
              <a:sym typeface="Calibri"/>
            </a:endParaRPr>
          </a:p>
        </p:txBody>
      </p:sp>
      <p:grpSp>
        <p:nvGrpSpPr>
          <p:cNvPr id="98" name="Google Shape;98;p14"/>
          <p:cNvGrpSpPr/>
          <p:nvPr/>
        </p:nvGrpSpPr>
        <p:grpSpPr>
          <a:xfrm>
            <a:off x="7340989" y="2519153"/>
            <a:ext cx="1169034" cy="927913"/>
            <a:chOff x="2359576" y="5561608"/>
            <a:chExt cx="1777374" cy="1410778"/>
          </a:xfrm>
        </p:grpSpPr>
        <p:pic>
          <p:nvPicPr>
            <p:cNvPr id="99" name="Google Shape;99;p14" descr="FutureSkills Prime - A MeitY-NASSCOM Digital Initiative"/>
            <p:cNvPicPr preferRelativeResize="0"/>
            <p:nvPr/>
          </p:nvPicPr>
          <p:blipFill rotWithShape="1">
            <a:blip r:embed="rId4">
              <a:alphaModFix/>
            </a:blip>
            <a:srcRect l="52211"/>
            <a:stretch/>
          </p:blipFill>
          <p:spPr>
            <a:xfrm>
              <a:off x="2364346" y="5561608"/>
              <a:ext cx="1494056" cy="823565"/>
            </a:xfrm>
            <a:prstGeom prst="rect">
              <a:avLst/>
            </a:prstGeom>
            <a:noFill/>
            <a:ln>
              <a:noFill/>
            </a:ln>
          </p:spPr>
        </p:pic>
        <p:pic>
          <p:nvPicPr>
            <p:cNvPr id="100" name="Google Shape;100;p14" descr="Text&#10;&#10;Description automatically generated"/>
            <p:cNvPicPr preferRelativeResize="0"/>
            <p:nvPr/>
          </p:nvPicPr>
          <p:blipFill rotWithShape="1">
            <a:blip r:embed="rId5">
              <a:alphaModFix/>
            </a:blip>
            <a:srcRect/>
            <a:stretch/>
          </p:blipFill>
          <p:spPr>
            <a:xfrm>
              <a:off x="2359576" y="5984166"/>
              <a:ext cx="1777374" cy="988220"/>
            </a:xfrm>
            <a:prstGeom prst="rect">
              <a:avLst/>
            </a:prstGeom>
            <a:noFill/>
            <a:ln>
              <a:noFill/>
            </a:ln>
          </p:spPr>
        </p:pic>
      </p:grpSp>
      <p:sp>
        <p:nvSpPr>
          <p:cNvPr id="101" name="Google Shape;101;p14"/>
          <p:cNvSpPr txBox="1"/>
          <p:nvPr/>
        </p:nvSpPr>
        <p:spPr>
          <a:xfrm>
            <a:off x="6984268" y="3331437"/>
            <a:ext cx="1769685" cy="646300"/>
          </a:xfrm>
          <a:prstGeom prst="rect">
            <a:avLst/>
          </a:prstGeom>
          <a:noFill/>
          <a:ln>
            <a:noFill/>
          </a:ln>
        </p:spPr>
        <p:txBody>
          <a:bodyPr spcFirstLastPara="1" wrap="square" lIns="68569" tIns="34275" rIns="68569" bIns="34275" anchor="t" anchorCtr="0">
            <a:spAutoFit/>
          </a:bodyPr>
          <a:lstStyle/>
          <a:p>
            <a:pPr algn="ctr" defTabSz="685800">
              <a:buSzPts val="1400"/>
            </a:pPr>
            <a:r>
              <a:rPr lang="en-US" sz="1050" b="1" cap="small" dirty="0">
                <a:latin typeface="Calibri"/>
                <a:ea typeface="Calibri"/>
                <a:cs typeface="Calibri"/>
                <a:sym typeface="Calibri"/>
              </a:rPr>
              <a:t>NASSCOM Partner</a:t>
            </a:r>
            <a:endParaRPr sz="1350" dirty="0">
              <a:latin typeface="Calibri"/>
              <a:ea typeface="Calibri"/>
              <a:cs typeface="Calibri"/>
              <a:sym typeface="Calibri"/>
            </a:endParaRPr>
          </a:p>
          <a:p>
            <a:pPr algn="ctr" defTabSz="685800">
              <a:buSzPts val="1200"/>
            </a:pPr>
            <a:r>
              <a:rPr lang="en-US" sz="900" cap="small" dirty="0">
                <a:latin typeface="Calibri"/>
                <a:ea typeface="Calibri"/>
                <a:cs typeface="Calibri"/>
                <a:sym typeface="Calibri"/>
              </a:rPr>
              <a:t>to align course curriculum with industry requirements. Assess skills and certify learners.</a:t>
            </a:r>
            <a:endParaRPr sz="1350" dirty="0">
              <a:latin typeface="Calibri"/>
              <a:ea typeface="Calibri"/>
              <a:cs typeface="Calibri"/>
              <a:sym typeface="Calibri"/>
            </a:endParaRPr>
          </a:p>
        </p:txBody>
      </p:sp>
      <p:pic>
        <p:nvPicPr>
          <p:cNvPr id="102" name="Google Shape;102;p14" descr="10 Most Promising AI Institutes - 2021"/>
          <p:cNvPicPr preferRelativeResize="0"/>
          <p:nvPr/>
        </p:nvPicPr>
        <p:blipFill rotWithShape="1">
          <a:blip r:embed="rId6">
            <a:alphaModFix/>
          </a:blip>
          <a:srcRect/>
          <a:stretch/>
        </p:blipFill>
        <p:spPr>
          <a:xfrm>
            <a:off x="773375" y="2437883"/>
            <a:ext cx="1247534" cy="1040433"/>
          </a:xfrm>
          <a:prstGeom prst="rect">
            <a:avLst/>
          </a:prstGeom>
          <a:noFill/>
          <a:ln>
            <a:noFill/>
          </a:ln>
        </p:spPr>
      </p:pic>
      <p:sp>
        <p:nvSpPr>
          <p:cNvPr id="103" name="Google Shape;103;p14"/>
          <p:cNvSpPr txBox="1"/>
          <p:nvPr/>
        </p:nvSpPr>
        <p:spPr>
          <a:xfrm>
            <a:off x="593284" y="3621137"/>
            <a:ext cx="1713775" cy="369302"/>
          </a:xfrm>
          <a:prstGeom prst="rect">
            <a:avLst/>
          </a:prstGeom>
          <a:noFill/>
          <a:ln>
            <a:noFill/>
          </a:ln>
        </p:spPr>
        <p:txBody>
          <a:bodyPr spcFirstLastPara="1" wrap="square" lIns="68569" tIns="34275" rIns="68569" bIns="34275" anchor="t" anchorCtr="0">
            <a:spAutoFit/>
          </a:bodyPr>
          <a:lstStyle/>
          <a:p>
            <a:pPr algn="ctr" defTabSz="685800">
              <a:buSzPts val="1400"/>
            </a:pPr>
            <a:r>
              <a:rPr lang="en-US" sz="1050" b="1" cap="small">
                <a:latin typeface="Calibri"/>
                <a:ea typeface="Calibri"/>
                <a:cs typeface="Calibri"/>
                <a:sym typeface="Calibri"/>
              </a:rPr>
              <a:t>Awarded Top 10 </a:t>
            </a:r>
            <a:endParaRPr sz="1350">
              <a:latin typeface="Calibri"/>
              <a:ea typeface="Calibri"/>
              <a:cs typeface="Calibri"/>
              <a:sym typeface="Calibri"/>
            </a:endParaRPr>
          </a:p>
          <a:p>
            <a:pPr algn="ctr" defTabSz="685800">
              <a:buSzPts val="1200"/>
            </a:pPr>
            <a:r>
              <a:rPr lang="en-US" sz="900" cap="small">
                <a:latin typeface="Calibri"/>
                <a:ea typeface="Calibri"/>
                <a:cs typeface="Calibri"/>
                <a:sym typeface="Calibri"/>
              </a:rPr>
              <a:t>Best Institute in </a:t>
            </a:r>
            <a:r>
              <a:rPr lang="en-US" sz="900" b="1" cap="small">
                <a:latin typeface="Calibri"/>
                <a:ea typeface="Calibri"/>
                <a:cs typeface="Calibri"/>
                <a:sym typeface="Calibri"/>
              </a:rPr>
              <a:t>2018</a:t>
            </a:r>
            <a:r>
              <a:rPr lang="en-US" sz="900" cap="small">
                <a:latin typeface="Calibri"/>
                <a:ea typeface="Calibri"/>
                <a:cs typeface="Calibri"/>
                <a:sym typeface="Calibri"/>
              </a:rPr>
              <a:t> and </a:t>
            </a:r>
            <a:r>
              <a:rPr lang="en-US" sz="900" b="1" cap="small">
                <a:latin typeface="Calibri"/>
                <a:ea typeface="Calibri"/>
                <a:cs typeface="Calibri"/>
                <a:sym typeface="Calibri"/>
              </a:rPr>
              <a:t>2021</a:t>
            </a:r>
            <a:endParaRPr sz="1350">
              <a:latin typeface="Calibri"/>
              <a:ea typeface="Calibri"/>
              <a:cs typeface="Calibri"/>
              <a:sym typeface="Calibri"/>
            </a:endParaRPr>
          </a:p>
        </p:txBody>
      </p:sp>
      <p:pic>
        <p:nvPicPr>
          <p:cNvPr id="104" name="Google Shape;104;p14" descr="Ashok Kumar  ,   CEO"/>
          <p:cNvPicPr preferRelativeResize="0"/>
          <p:nvPr/>
        </p:nvPicPr>
        <p:blipFill rotWithShape="1">
          <a:blip r:embed="rId7">
            <a:alphaModFix/>
          </a:blip>
          <a:srcRect l="36475" t="17822" b="15155"/>
          <a:stretch/>
        </p:blipFill>
        <p:spPr>
          <a:xfrm>
            <a:off x="2875731" y="2437868"/>
            <a:ext cx="1413496" cy="1080323"/>
          </a:xfrm>
          <a:prstGeom prst="rect">
            <a:avLst/>
          </a:prstGeom>
          <a:noFill/>
          <a:ln>
            <a:noFill/>
          </a:ln>
        </p:spPr>
      </p:pic>
      <p:sp>
        <p:nvSpPr>
          <p:cNvPr id="105" name="Google Shape;105;p14"/>
          <p:cNvSpPr txBox="1"/>
          <p:nvPr/>
        </p:nvSpPr>
        <p:spPr>
          <a:xfrm>
            <a:off x="2681346" y="3580816"/>
            <a:ext cx="1897937" cy="646300"/>
          </a:xfrm>
          <a:prstGeom prst="rect">
            <a:avLst/>
          </a:prstGeom>
          <a:noFill/>
          <a:ln>
            <a:noFill/>
          </a:ln>
        </p:spPr>
        <p:txBody>
          <a:bodyPr spcFirstLastPara="1" wrap="square" lIns="68569" tIns="34275" rIns="68569" bIns="34275" anchor="t" anchorCtr="0">
            <a:spAutoFit/>
          </a:bodyPr>
          <a:lstStyle/>
          <a:p>
            <a:pPr algn="ctr" defTabSz="685800">
              <a:buClr>
                <a:srgbClr val="3F3F3F"/>
              </a:buClr>
              <a:buSzPts val="1400"/>
            </a:pPr>
            <a:r>
              <a:rPr lang="en-US" sz="1050" b="1" cap="small">
                <a:solidFill>
                  <a:srgbClr val="3F3F3F"/>
                </a:solidFill>
                <a:latin typeface="Calibri"/>
                <a:ea typeface="Calibri"/>
                <a:cs typeface="Calibri"/>
                <a:sym typeface="Calibri"/>
              </a:rPr>
              <a:t>Best Training Methodology</a:t>
            </a:r>
            <a:endParaRPr sz="1350">
              <a:latin typeface="Calibri"/>
              <a:ea typeface="Calibri"/>
              <a:cs typeface="Calibri"/>
              <a:sym typeface="Calibri"/>
            </a:endParaRPr>
          </a:p>
          <a:p>
            <a:pPr algn="ctr" defTabSz="685800">
              <a:buClr>
                <a:srgbClr val="3F3F3F"/>
              </a:buClr>
              <a:buSzPts val="1200"/>
            </a:pPr>
            <a:r>
              <a:rPr lang="en-US" sz="900" cap="small">
                <a:solidFill>
                  <a:srgbClr val="3F3F3F"/>
                </a:solidFill>
                <a:latin typeface="Calibri"/>
                <a:ea typeface="Calibri"/>
                <a:cs typeface="Calibri"/>
                <a:sym typeface="Calibri"/>
              </a:rPr>
              <a:t>Quoted by industry veteran </a:t>
            </a:r>
            <a:r>
              <a:rPr lang="en-US" sz="900" b="1" cap="small">
                <a:solidFill>
                  <a:srgbClr val="3F3F3F"/>
                </a:solidFill>
                <a:latin typeface="Calibri"/>
                <a:ea typeface="Calibri"/>
                <a:cs typeface="Calibri"/>
                <a:sym typeface="Calibri"/>
              </a:rPr>
              <a:t>Mr. Lakshmi Narayanan</a:t>
            </a:r>
            <a:r>
              <a:rPr lang="en-US" sz="900" cap="small">
                <a:solidFill>
                  <a:srgbClr val="3F3F3F"/>
                </a:solidFill>
                <a:latin typeface="Calibri"/>
                <a:ea typeface="Calibri"/>
                <a:cs typeface="Calibri"/>
                <a:sym typeface="Calibri"/>
              </a:rPr>
              <a:t>, the Ex. CEO and president of Cognizant</a:t>
            </a:r>
            <a:endParaRPr sz="900" cap="small">
              <a:solidFill>
                <a:srgbClr val="3F3F3F"/>
              </a:solidFill>
              <a:latin typeface="Calibri"/>
              <a:ea typeface="Calibri"/>
              <a:cs typeface="Calibri"/>
              <a:sym typeface="Calibri"/>
            </a:endParaRPr>
          </a:p>
        </p:txBody>
      </p:sp>
      <p:sp>
        <p:nvSpPr>
          <p:cNvPr id="106" name="Google Shape;106;p14"/>
          <p:cNvSpPr/>
          <p:nvPr/>
        </p:nvSpPr>
        <p:spPr>
          <a:xfrm>
            <a:off x="825638" y="1229571"/>
            <a:ext cx="1966913" cy="619282"/>
          </a:xfrm>
          <a:prstGeom prst="roundRect">
            <a:avLst>
              <a:gd name="adj" fmla="val 16667"/>
            </a:avLst>
          </a:prstGeom>
          <a:solidFill>
            <a:schemeClr val="accent2"/>
          </a:solidFill>
          <a:ln>
            <a:noFill/>
          </a:ln>
        </p:spPr>
        <p:txBody>
          <a:bodyPr spcFirstLastPara="1" wrap="square" lIns="68569" tIns="34275" rIns="68569" bIns="34275" anchor="ctr" anchorCtr="0">
            <a:noAutofit/>
          </a:bodyPr>
          <a:lstStyle/>
          <a:p>
            <a:pPr algn="ctr" defTabSz="685800">
              <a:buClr>
                <a:srgbClr val="FFFFFF"/>
              </a:buClr>
              <a:buSzPts val="2400"/>
            </a:pPr>
            <a:r>
              <a:rPr lang="en-US" sz="1800" b="1" cap="small" dirty="0">
                <a:solidFill>
                  <a:srgbClr val="FFFFFF"/>
                </a:solidFill>
              </a:rPr>
              <a:t>7 </a:t>
            </a:r>
            <a:r>
              <a:rPr lang="en-US" sz="1200" b="1" cap="small" dirty="0">
                <a:solidFill>
                  <a:srgbClr val="FFFFFF"/>
                </a:solidFill>
              </a:rPr>
              <a:t>Years</a:t>
            </a:r>
            <a:r>
              <a:rPr lang="en-US" sz="1200" cap="small" dirty="0">
                <a:solidFill>
                  <a:srgbClr val="FFFFFF"/>
                </a:solidFill>
              </a:rPr>
              <a:t> </a:t>
            </a:r>
            <a:endParaRPr sz="2100" dirty="0">
              <a:solidFill>
                <a:srgbClr val="FFFFFF"/>
              </a:solidFill>
              <a:latin typeface="Calibri"/>
              <a:ea typeface="Calibri"/>
              <a:cs typeface="Calibri"/>
              <a:sym typeface="Calibri"/>
            </a:endParaRPr>
          </a:p>
          <a:p>
            <a:pPr algn="ctr" defTabSz="685800">
              <a:buClr>
                <a:srgbClr val="FFFFFF"/>
              </a:buClr>
              <a:buSzPts val="1600"/>
            </a:pPr>
            <a:r>
              <a:rPr lang="en-US" sz="1200" cap="small" dirty="0">
                <a:solidFill>
                  <a:srgbClr val="FFFFFF"/>
                </a:solidFill>
              </a:rPr>
              <a:t>Delivering excellence </a:t>
            </a:r>
            <a:endParaRPr sz="2100" dirty="0">
              <a:solidFill>
                <a:srgbClr val="FFFFFF"/>
              </a:solidFill>
              <a:latin typeface="Calibri"/>
              <a:ea typeface="Calibri"/>
              <a:cs typeface="Calibri"/>
              <a:sym typeface="Calibri"/>
            </a:endParaRPr>
          </a:p>
        </p:txBody>
      </p:sp>
      <p:sp>
        <p:nvSpPr>
          <p:cNvPr id="107" name="Google Shape;107;p14"/>
          <p:cNvSpPr/>
          <p:nvPr/>
        </p:nvSpPr>
        <p:spPr>
          <a:xfrm>
            <a:off x="3073259" y="1224181"/>
            <a:ext cx="2176415" cy="619282"/>
          </a:xfrm>
          <a:prstGeom prst="roundRect">
            <a:avLst>
              <a:gd name="adj" fmla="val 16667"/>
            </a:avLst>
          </a:prstGeom>
          <a:solidFill>
            <a:schemeClr val="accent2"/>
          </a:solidFill>
          <a:ln>
            <a:noFill/>
          </a:ln>
        </p:spPr>
        <p:txBody>
          <a:bodyPr spcFirstLastPara="1" wrap="square" lIns="68569" tIns="34275" rIns="68569" bIns="34275" anchor="ctr" anchorCtr="0">
            <a:noAutofit/>
          </a:bodyPr>
          <a:lstStyle/>
          <a:p>
            <a:pPr algn="ctr" defTabSz="685800">
              <a:buClr>
                <a:srgbClr val="FFFFFF"/>
              </a:buClr>
              <a:buSzPts val="2400"/>
            </a:pPr>
            <a:r>
              <a:rPr lang="en-US" sz="1800" b="1" dirty="0">
                <a:solidFill>
                  <a:srgbClr val="FFFFFF"/>
                </a:solidFill>
              </a:rPr>
              <a:t>100,000</a:t>
            </a:r>
            <a:r>
              <a:rPr lang="en-US" sz="1800" dirty="0">
                <a:solidFill>
                  <a:srgbClr val="FFFFFF"/>
                </a:solidFill>
              </a:rPr>
              <a:t>+</a:t>
            </a:r>
            <a:endParaRPr sz="2100" dirty="0">
              <a:solidFill>
                <a:srgbClr val="FFFFFF"/>
              </a:solidFill>
              <a:latin typeface="Calibri"/>
              <a:ea typeface="Calibri"/>
              <a:cs typeface="Calibri"/>
              <a:sym typeface="Calibri"/>
            </a:endParaRPr>
          </a:p>
          <a:p>
            <a:pPr algn="ctr" defTabSz="685800">
              <a:buClr>
                <a:srgbClr val="FFFFFF"/>
              </a:buClr>
              <a:buSzPts val="1600"/>
            </a:pPr>
            <a:r>
              <a:rPr lang="en-US" sz="1200" cap="small" dirty="0">
                <a:solidFill>
                  <a:srgbClr val="FFFFFF"/>
                </a:solidFill>
              </a:rPr>
              <a:t>Learners Worldwide</a:t>
            </a:r>
            <a:endParaRPr sz="2100" dirty="0">
              <a:solidFill>
                <a:srgbClr val="FFFFFF"/>
              </a:solidFill>
              <a:latin typeface="Calibri"/>
              <a:ea typeface="Calibri"/>
              <a:cs typeface="Calibri"/>
              <a:sym typeface="Calibri"/>
            </a:endParaRPr>
          </a:p>
        </p:txBody>
      </p:sp>
      <p:sp>
        <p:nvSpPr>
          <p:cNvPr id="108" name="Google Shape;108;p14"/>
          <p:cNvSpPr/>
          <p:nvPr/>
        </p:nvSpPr>
        <p:spPr>
          <a:xfrm>
            <a:off x="5530382" y="1196375"/>
            <a:ext cx="2176415" cy="647087"/>
          </a:xfrm>
          <a:prstGeom prst="roundRect">
            <a:avLst>
              <a:gd name="adj" fmla="val 16667"/>
            </a:avLst>
          </a:prstGeom>
          <a:solidFill>
            <a:schemeClr val="accent2"/>
          </a:solidFill>
          <a:ln>
            <a:noFill/>
          </a:ln>
        </p:spPr>
        <p:txBody>
          <a:bodyPr spcFirstLastPara="1" wrap="square" lIns="68569" tIns="34275" rIns="68569" bIns="34275" anchor="ctr" anchorCtr="0">
            <a:noAutofit/>
          </a:bodyPr>
          <a:lstStyle/>
          <a:p>
            <a:pPr algn="ctr" defTabSz="685800">
              <a:buClr>
                <a:srgbClr val="FFFFFF"/>
              </a:buClr>
              <a:buSzPts val="2400"/>
            </a:pPr>
            <a:r>
              <a:rPr lang="en-US" sz="1800" b="1" dirty="0">
                <a:solidFill>
                  <a:srgbClr val="FFFFFF"/>
                </a:solidFill>
              </a:rPr>
              <a:t>20</a:t>
            </a:r>
            <a:r>
              <a:rPr lang="en-US" sz="1800" dirty="0">
                <a:solidFill>
                  <a:srgbClr val="FFFFFF"/>
                </a:solidFill>
              </a:rPr>
              <a:t>+</a:t>
            </a:r>
            <a:endParaRPr sz="2100" dirty="0">
              <a:solidFill>
                <a:srgbClr val="FFFFFF"/>
              </a:solidFill>
              <a:latin typeface="Calibri"/>
              <a:ea typeface="Calibri"/>
              <a:cs typeface="Calibri"/>
              <a:sym typeface="Calibri"/>
            </a:endParaRPr>
          </a:p>
          <a:p>
            <a:pPr algn="ctr" defTabSz="685800">
              <a:buClr>
                <a:srgbClr val="FFFFFF"/>
              </a:buClr>
              <a:buSzPts val="1600"/>
            </a:pPr>
            <a:r>
              <a:rPr lang="en-US" sz="1200" cap="small" dirty="0">
                <a:solidFill>
                  <a:srgbClr val="FFFFFF"/>
                </a:solidFill>
              </a:rPr>
              <a:t>Partnerships with Universities &amp; Boards</a:t>
            </a:r>
            <a:endParaRPr sz="2100" dirty="0">
              <a:solidFill>
                <a:srgbClr val="FFFFFF"/>
              </a:solidFill>
              <a:latin typeface="Calibri"/>
              <a:ea typeface="Calibri"/>
              <a:cs typeface="Calibri"/>
              <a:sym typeface="Calibri"/>
            </a:endParaRPr>
          </a:p>
        </p:txBody>
      </p:sp>
      <p:pic>
        <p:nvPicPr>
          <p:cNvPr id="109" name="Google Shape;109;p14" descr="A picture containing logo&#10;&#10;Description automatically generated"/>
          <p:cNvPicPr preferRelativeResize="0"/>
          <p:nvPr/>
        </p:nvPicPr>
        <p:blipFill rotWithShape="1">
          <a:blip r:embed="rId8">
            <a:alphaModFix/>
          </a:blip>
          <a:srcRect/>
          <a:stretch/>
        </p:blipFill>
        <p:spPr>
          <a:xfrm>
            <a:off x="421544" y="346041"/>
            <a:ext cx="1592081" cy="413941"/>
          </a:xfrm>
          <a:prstGeom prst="rect">
            <a:avLst/>
          </a:prstGeom>
          <a:noFill/>
          <a:ln>
            <a:noFill/>
          </a:ln>
        </p:spPr>
      </p:pic>
      <p:sp>
        <p:nvSpPr>
          <p:cNvPr id="110" name="Google Shape;110;p14"/>
          <p:cNvSpPr txBox="1"/>
          <p:nvPr/>
        </p:nvSpPr>
        <p:spPr>
          <a:xfrm>
            <a:off x="2205077" y="301361"/>
            <a:ext cx="1895466" cy="413942"/>
          </a:xfrm>
          <a:prstGeom prst="rect">
            <a:avLst/>
          </a:prstGeom>
          <a:noFill/>
          <a:ln>
            <a:noFill/>
          </a:ln>
        </p:spPr>
        <p:txBody>
          <a:bodyPr spcFirstLastPara="1" wrap="square" lIns="68569" tIns="34275" rIns="68569" bIns="34275" anchor="b" anchorCtr="0">
            <a:normAutofit fontScale="92500" lnSpcReduction="10000"/>
          </a:bodyPr>
          <a:lstStyle/>
          <a:p>
            <a:pPr defTabSz="685800">
              <a:lnSpc>
                <a:spcPct val="90000"/>
              </a:lnSpc>
              <a:spcBef>
                <a:spcPts val="450"/>
              </a:spcBef>
            </a:pPr>
            <a:r>
              <a:rPr lang="en-US" sz="2400" b="1" dirty="0">
                <a:solidFill>
                  <a:srgbClr val="595959"/>
                </a:solidFill>
                <a:latin typeface="Calibri"/>
                <a:ea typeface="Calibri"/>
                <a:cs typeface="Calibri"/>
                <a:sym typeface="Calibri"/>
              </a:rPr>
              <a:t>ACCOLADES</a:t>
            </a:r>
            <a:endParaRPr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B5C1D8C-98B1-C31D-103F-A7D0C09A9AAA}"/>
              </a:ext>
            </a:extLst>
          </p:cNvPr>
          <p:cNvGraphicFramePr>
            <a:graphicFrameLocks noGrp="1"/>
          </p:cNvGraphicFramePr>
          <p:nvPr>
            <p:extLst>
              <p:ext uri="{D42A27DB-BD31-4B8C-83A1-F6EECF244321}">
                <p14:modId xmlns:p14="http://schemas.microsoft.com/office/powerpoint/2010/main" val="3617331718"/>
              </p:ext>
            </p:extLst>
          </p:nvPr>
        </p:nvGraphicFramePr>
        <p:xfrm>
          <a:off x="4939516" y="1587906"/>
          <a:ext cx="3780414" cy="3124233"/>
        </p:xfrm>
        <a:graphic>
          <a:graphicData uri="http://schemas.openxmlformats.org/drawingml/2006/table">
            <a:tbl>
              <a:tblPr/>
              <a:tblGrid>
                <a:gridCol w="503797">
                  <a:extLst>
                    <a:ext uri="{9D8B030D-6E8A-4147-A177-3AD203B41FA5}">
                      <a16:colId xmlns:a16="http://schemas.microsoft.com/office/drawing/2014/main" val="2158266062"/>
                    </a:ext>
                  </a:extLst>
                </a:gridCol>
                <a:gridCol w="1375365">
                  <a:extLst>
                    <a:ext uri="{9D8B030D-6E8A-4147-A177-3AD203B41FA5}">
                      <a16:colId xmlns:a16="http://schemas.microsoft.com/office/drawing/2014/main" val="3438010301"/>
                    </a:ext>
                  </a:extLst>
                </a:gridCol>
                <a:gridCol w="927090">
                  <a:extLst>
                    <a:ext uri="{9D8B030D-6E8A-4147-A177-3AD203B41FA5}">
                      <a16:colId xmlns:a16="http://schemas.microsoft.com/office/drawing/2014/main" val="378129001"/>
                    </a:ext>
                  </a:extLst>
                </a:gridCol>
                <a:gridCol w="569970">
                  <a:extLst>
                    <a:ext uri="{9D8B030D-6E8A-4147-A177-3AD203B41FA5}">
                      <a16:colId xmlns:a16="http://schemas.microsoft.com/office/drawing/2014/main" val="2491587528"/>
                    </a:ext>
                  </a:extLst>
                </a:gridCol>
                <a:gridCol w="404192">
                  <a:extLst>
                    <a:ext uri="{9D8B030D-6E8A-4147-A177-3AD203B41FA5}">
                      <a16:colId xmlns:a16="http://schemas.microsoft.com/office/drawing/2014/main" val="363618028"/>
                    </a:ext>
                  </a:extLst>
                </a:gridCol>
              </a:tblGrid>
              <a:tr h="191639">
                <a:tc>
                  <a:txBody>
                    <a:bodyPr/>
                    <a:lstStyle/>
                    <a:p>
                      <a:pPr algn="ctr" rtl="0" fontAlgn="ctr"/>
                      <a:r>
                        <a:rPr lang="en-US" sz="900" b="1" dirty="0">
                          <a:effectLst/>
                          <a:latin typeface="Calibri" panose="020F0502020204030204" pitchFamily="34" charset="0"/>
                          <a:cs typeface="Calibri" panose="020F0502020204030204" pitchFamily="34" charset="0"/>
                        </a:rPr>
                        <a:t>ORDER</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900" b="1" dirty="0">
                          <a:effectLst/>
                          <a:latin typeface="Calibri" panose="020F0502020204030204" pitchFamily="34" charset="0"/>
                          <a:cs typeface="Calibri" panose="020F0502020204030204" pitchFamily="34" charset="0"/>
                        </a:rPr>
                        <a:t>COURSE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900" b="1">
                          <a:effectLst/>
                          <a:latin typeface="Calibri" panose="020F0502020204030204" pitchFamily="34" charset="0"/>
                          <a:cs typeface="Calibri" panose="020F0502020204030204" pitchFamily="34" charset="0"/>
                        </a:rPr>
                        <a:t>CODE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900" b="1">
                          <a:effectLst/>
                          <a:latin typeface="Calibri" panose="020F0502020204030204" pitchFamily="34" charset="0"/>
                          <a:cs typeface="Calibri" panose="020F0502020204030204" pitchFamily="34" charset="0"/>
                        </a:rPr>
                        <a:t>LEARNING HRS.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900" b="1">
                          <a:effectLst/>
                          <a:latin typeface="Calibri" panose="020F0502020204030204" pitchFamily="34" charset="0"/>
                          <a:cs typeface="Calibri" panose="020F0502020204030204" pitchFamily="34" charset="0"/>
                        </a:rPr>
                        <a:t>WEEKS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009082932"/>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Data Analysis Foundation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CDM-DAF-131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32803097"/>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Statistics Essentials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CDM-STA-139</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33600760"/>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3</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Data Analysis Associate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CDM-DAA-137</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60775448"/>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4</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Advanced Data Analytics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CDM-ADA-134</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41008710"/>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5</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Predictive Analytics with Machine Learning</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CDM-PAM-140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818662390"/>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6</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Database: SQL and MongoDB</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CDM-DBM-120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69101649"/>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8</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Version Control with Git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CDM-GIT-115</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667369920"/>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7</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Big Data Foundation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CDM-BDF-117</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33462032"/>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9</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Python Foundation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CDM-PYF-110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617247920"/>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10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Certified Business Intelligence(BI) Analyst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CDM-BIA-119</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29327471"/>
                  </a:ext>
                </a:extLst>
              </a:tr>
              <a:tr h="191639">
                <a:tc>
                  <a:txBody>
                    <a:bodyPr/>
                    <a:lstStyle/>
                    <a:p>
                      <a:pPr algn="ctr" rtl="0" fontAlgn="ctr"/>
                      <a:r>
                        <a:rPr lang="en-US" sz="900" b="0">
                          <a:effectLst/>
                          <a:latin typeface="Calibri" panose="020F0502020204030204" pitchFamily="34" charset="0"/>
                          <a:cs typeface="Calibri" panose="020F0502020204030204" pitchFamily="34" charset="0"/>
                        </a:rPr>
                        <a:t>Duration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900" b="1">
                          <a:effectLst/>
                          <a:latin typeface="Calibri" panose="020F0502020204030204" pitchFamily="34" charset="0"/>
                          <a:cs typeface="Calibri" panose="020F0502020204030204" pitchFamily="34" charset="0"/>
                        </a:rPr>
                        <a:t>5 months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900" b="0" dirty="0">
                          <a:effectLst/>
                          <a:latin typeface="Calibri" panose="020F0502020204030204" pitchFamily="34" charset="0"/>
                          <a:cs typeface="Calibri" panose="020F0502020204030204" pitchFamily="34" charset="0"/>
                        </a:rPr>
                        <a:t>Learning Hours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1">
                          <a:effectLst/>
                          <a:latin typeface="Calibri" panose="020F0502020204030204" pitchFamily="34" charset="0"/>
                          <a:cs typeface="Calibri" panose="020F0502020204030204" pitchFamily="34" charset="0"/>
                        </a:rPr>
                        <a:t>220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b="1">
                          <a:effectLst/>
                          <a:latin typeface="Calibri" panose="020F0502020204030204" pitchFamily="34" charset="0"/>
                          <a:cs typeface="Calibri" panose="020F0502020204030204" pitchFamily="34" charset="0"/>
                        </a:rPr>
                        <a:t>11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584369346"/>
                  </a:ext>
                </a:extLst>
              </a:tr>
              <a:tr h="346425">
                <a:tc>
                  <a:txBody>
                    <a:bodyPr/>
                    <a:lstStyle/>
                    <a:p>
                      <a:pPr algn="ctr" rtl="0" fontAlgn="ctr"/>
                      <a:r>
                        <a:rPr lang="en-US" sz="900" b="0">
                          <a:effectLst/>
                          <a:latin typeface="Calibri" panose="020F0502020204030204" pitchFamily="34" charset="0"/>
                          <a:cs typeface="Calibri" panose="020F0502020204030204" pitchFamily="34" charset="0"/>
                        </a:rPr>
                        <a:t>Add-Ons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900" b="1">
                          <a:effectLst/>
                          <a:latin typeface="Calibri" panose="020F0502020204030204" pitchFamily="34" charset="0"/>
                          <a:cs typeface="Calibri" panose="020F0502020204030204" pitchFamily="34" charset="0"/>
                        </a:rPr>
                        <a:t>Internship and Placements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900" b="0" dirty="0">
                          <a:effectLst/>
                          <a:latin typeface="Calibri" panose="020F0502020204030204" pitchFamily="34" charset="0"/>
                          <a:cs typeface="Calibri" panose="020F0502020204030204" pitchFamily="34" charset="0"/>
                        </a:rPr>
                        <a:t>Project and Intern (</a:t>
                      </a:r>
                      <a:r>
                        <a:rPr lang="en-US" sz="900" b="0" dirty="0" err="1">
                          <a:effectLst/>
                          <a:latin typeface="Calibri" panose="020F0502020204030204" pitchFamily="34" charset="0"/>
                          <a:cs typeface="Calibri" panose="020F0502020204030204" pitchFamily="34" charset="0"/>
                        </a:rPr>
                        <a:t>Hrs</a:t>
                      </a:r>
                      <a:r>
                        <a:rPr lang="en-US" sz="900" b="0" dirty="0">
                          <a:effectLst/>
                          <a:latin typeface="Calibri" panose="020F0502020204030204" pitchFamily="34" charset="0"/>
                          <a:cs typeface="Calibri" panose="020F0502020204030204" pitchFamily="34" charset="0"/>
                        </a:rPr>
                        <a: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1" dirty="0">
                          <a:effectLst/>
                          <a:latin typeface="Calibri" panose="020F0502020204030204" pitchFamily="34" charset="0"/>
                          <a:cs typeface="Calibri" panose="020F0502020204030204" pitchFamily="34" charset="0"/>
                        </a:rPr>
                        <a:t>200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rtl="0" fontAlgn="ctr"/>
                      <a:endParaRPr lang="en-US" sz="900" dirty="0">
                        <a:effectLst/>
                        <a:latin typeface="Calibri" panose="020F0502020204030204" pitchFamily="34" charset="0"/>
                        <a:cs typeface="Calibri" panose="020F0502020204030204" pitchFamily="34" charset="0"/>
                      </a:endParaRP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46173421"/>
                  </a:ext>
                </a:extLst>
              </a:tr>
            </a:tbl>
          </a:graphicData>
        </a:graphic>
      </p:graphicFrame>
      <p:graphicFrame>
        <p:nvGraphicFramePr>
          <p:cNvPr id="4" name="Table 3">
            <a:extLst>
              <a:ext uri="{FF2B5EF4-FFF2-40B4-BE49-F238E27FC236}">
                <a16:creationId xmlns:a16="http://schemas.microsoft.com/office/drawing/2014/main" id="{D52A2E86-73ED-30D0-4CF4-99C78DB68C5C}"/>
              </a:ext>
            </a:extLst>
          </p:cNvPr>
          <p:cNvGraphicFramePr>
            <a:graphicFrameLocks noGrp="1"/>
          </p:cNvGraphicFramePr>
          <p:nvPr>
            <p:extLst>
              <p:ext uri="{D42A27DB-BD31-4B8C-83A1-F6EECF244321}">
                <p14:modId xmlns:p14="http://schemas.microsoft.com/office/powerpoint/2010/main" val="1070240369"/>
              </p:ext>
            </p:extLst>
          </p:nvPr>
        </p:nvGraphicFramePr>
        <p:xfrm>
          <a:off x="424070" y="1587906"/>
          <a:ext cx="3996359" cy="2947982"/>
        </p:xfrm>
        <a:graphic>
          <a:graphicData uri="http://schemas.openxmlformats.org/drawingml/2006/table">
            <a:tbl>
              <a:tblPr/>
              <a:tblGrid>
                <a:gridCol w="702204">
                  <a:extLst>
                    <a:ext uri="{9D8B030D-6E8A-4147-A177-3AD203B41FA5}">
                      <a16:colId xmlns:a16="http://schemas.microsoft.com/office/drawing/2014/main" val="1240263180"/>
                    </a:ext>
                  </a:extLst>
                </a:gridCol>
                <a:gridCol w="1212410">
                  <a:extLst>
                    <a:ext uri="{9D8B030D-6E8A-4147-A177-3AD203B41FA5}">
                      <a16:colId xmlns:a16="http://schemas.microsoft.com/office/drawing/2014/main" val="1108824831"/>
                    </a:ext>
                  </a:extLst>
                </a:gridCol>
                <a:gridCol w="788829">
                  <a:extLst>
                    <a:ext uri="{9D8B030D-6E8A-4147-A177-3AD203B41FA5}">
                      <a16:colId xmlns:a16="http://schemas.microsoft.com/office/drawing/2014/main" val="2707691939"/>
                    </a:ext>
                  </a:extLst>
                </a:gridCol>
                <a:gridCol w="710087">
                  <a:extLst>
                    <a:ext uri="{9D8B030D-6E8A-4147-A177-3AD203B41FA5}">
                      <a16:colId xmlns:a16="http://schemas.microsoft.com/office/drawing/2014/main" val="963513925"/>
                    </a:ext>
                  </a:extLst>
                </a:gridCol>
                <a:gridCol w="582829">
                  <a:extLst>
                    <a:ext uri="{9D8B030D-6E8A-4147-A177-3AD203B41FA5}">
                      <a16:colId xmlns:a16="http://schemas.microsoft.com/office/drawing/2014/main" val="1560244873"/>
                    </a:ext>
                  </a:extLst>
                </a:gridCol>
              </a:tblGrid>
              <a:tr h="0">
                <a:tc>
                  <a:txBody>
                    <a:bodyPr/>
                    <a:lstStyle/>
                    <a:p>
                      <a:pPr algn="ctr" rtl="0" fontAlgn="ctr"/>
                      <a:r>
                        <a:rPr lang="en-US" sz="900" b="1" dirty="0">
                          <a:effectLst/>
                          <a:latin typeface="Calibri" panose="020F0502020204030204" pitchFamily="34" charset="0"/>
                          <a:cs typeface="Calibri" panose="020F0502020204030204" pitchFamily="34" charset="0"/>
                        </a:rPr>
                        <a:t>ORDER</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900" b="1">
                          <a:effectLst/>
                          <a:latin typeface="Calibri" panose="020F0502020204030204" pitchFamily="34" charset="0"/>
                          <a:cs typeface="Calibri" panose="020F0502020204030204" pitchFamily="34" charset="0"/>
                        </a:rPr>
                        <a:t>COURSE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900" b="1" dirty="0">
                          <a:effectLst/>
                          <a:latin typeface="Calibri" panose="020F0502020204030204" pitchFamily="34" charset="0"/>
                          <a:cs typeface="Calibri" panose="020F0502020204030204" pitchFamily="34" charset="0"/>
                        </a:rPr>
                        <a:t>CODE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900" b="1">
                          <a:effectLst/>
                          <a:latin typeface="Calibri" panose="020F0502020204030204" pitchFamily="34" charset="0"/>
                          <a:cs typeface="Calibri" panose="020F0502020204030204" pitchFamily="34" charset="0"/>
                        </a:rPr>
                        <a:t>LEARNING HRS.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900" b="1">
                          <a:effectLst/>
                          <a:latin typeface="Calibri" panose="020F0502020204030204" pitchFamily="34" charset="0"/>
                          <a:cs typeface="Calibri" panose="020F0502020204030204" pitchFamily="34" charset="0"/>
                        </a:rPr>
                        <a:t>WEEKS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99874152"/>
                  </a:ext>
                </a:extLst>
              </a:tr>
              <a:tr h="107288">
                <a:tc>
                  <a:txBody>
                    <a:bodyPr/>
                    <a:lstStyle/>
                    <a:p>
                      <a:pPr algn="ctr" rtl="0" fontAlgn="ctr"/>
                      <a:r>
                        <a:rPr lang="en-US" sz="900" b="0" dirty="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Data Science Foundation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CDM-DSF-112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06328502"/>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Python Foundation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CDM-PYF-110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31945047"/>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3</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Statistics Essentials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CDM-STA-139</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274674969"/>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4</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Machine Learning Associate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CDM-MLA-130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354580115"/>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5</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Machine Learning Expert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dirty="0">
                          <a:effectLst/>
                          <a:latin typeface="Calibri" panose="020F0502020204030204" pitchFamily="34" charset="0"/>
                          <a:cs typeface="Calibri" panose="020F0502020204030204" pitchFamily="34" charset="0"/>
                        </a:rPr>
                        <a:t>CDM-MLE-113</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32232776"/>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6</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Advanced Data Science</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CDM-ADS-114</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42130860"/>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7</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Database: SQL and MongoDB</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CDM-DBM-120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40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370415032"/>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8</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Version Control with Git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CDM-GIT-115</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667274584"/>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9</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Big Data Foundation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CDM-BDF-117</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43808718"/>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10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Certified Business Intelligence(BI) Analyst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900" b="0">
                          <a:effectLst/>
                          <a:latin typeface="Calibri" panose="020F0502020204030204" pitchFamily="34" charset="0"/>
                          <a:cs typeface="Calibri" panose="020F0502020204030204" pitchFamily="34" charset="0"/>
                        </a:rPr>
                        <a:t>CDM-BIA-119</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a:effectLst/>
                          <a:latin typeface="Calibri" panose="020F0502020204030204" pitchFamily="34" charset="0"/>
                          <a:cs typeface="Calibri" panose="020F0502020204030204" pitchFamily="34" charset="0"/>
                        </a:rPr>
                        <a:t>20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0" dirty="0">
                          <a:effectLst/>
                          <a:latin typeface="Calibri" panose="020F0502020204030204" pitchFamily="34" charset="0"/>
                          <a:cs typeface="Calibri" panose="020F0502020204030204" pitchFamily="34" charset="0"/>
                        </a:rPr>
                        <a:t>1</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33302848"/>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Duration</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900" b="1">
                          <a:effectLst/>
                          <a:latin typeface="Calibri" panose="020F0502020204030204" pitchFamily="34" charset="0"/>
                          <a:cs typeface="Calibri" panose="020F0502020204030204" pitchFamily="34" charset="0"/>
                        </a:rPr>
                        <a:t>8 months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900" b="0" dirty="0">
                          <a:effectLst/>
                          <a:latin typeface="Calibri" panose="020F0502020204030204" pitchFamily="34" charset="0"/>
                          <a:cs typeface="Calibri" panose="020F0502020204030204" pitchFamily="34" charset="0"/>
                        </a:rPr>
                        <a:t>Learning Hours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1">
                          <a:effectLst/>
                          <a:latin typeface="Calibri" panose="020F0502020204030204" pitchFamily="34" charset="0"/>
                          <a:cs typeface="Calibri" panose="020F0502020204030204" pitchFamily="34" charset="0"/>
                        </a:rPr>
                        <a:t>300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algn="ctr" rtl="0" fontAlgn="ctr"/>
                      <a:r>
                        <a:rPr lang="en-US" sz="900" b="1" dirty="0">
                          <a:effectLst/>
                          <a:latin typeface="Calibri" panose="020F0502020204030204" pitchFamily="34" charset="0"/>
                          <a:cs typeface="Calibri" panose="020F0502020204030204" pitchFamily="34" charset="0"/>
                        </a:rPr>
                        <a:t>15</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806877959"/>
                  </a:ext>
                </a:extLst>
              </a:tr>
              <a:tr h="107288">
                <a:tc>
                  <a:txBody>
                    <a:bodyPr/>
                    <a:lstStyle/>
                    <a:p>
                      <a:pPr algn="ctr" rtl="0" fontAlgn="ctr"/>
                      <a:r>
                        <a:rPr lang="en-US" sz="900" b="0">
                          <a:effectLst/>
                          <a:latin typeface="Calibri" panose="020F0502020204030204" pitchFamily="34" charset="0"/>
                          <a:cs typeface="Calibri" panose="020F0502020204030204" pitchFamily="34" charset="0"/>
                        </a:rPr>
                        <a:t>Add-Ons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900" b="1">
                          <a:effectLst/>
                          <a:latin typeface="Calibri" panose="020F0502020204030204" pitchFamily="34" charset="0"/>
                          <a:cs typeface="Calibri" panose="020F0502020204030204" pitchFamily="34" charset="0"/>
                        </a:rPr>
                        <a:t>Internship and Placements</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900" b="0" dirty="0">
                          <a:effectLst/>
                          <a:latin typeface="Calibri" panose="020F0502020204030204" pitchFamily="34" charset="0"/>
                          <a:cs typeface="Calibri" panose="020F0502020204030204" pitchFamily="34" charset="0"/>
                        </a:rPr>
                        <a:t>Project and Intern (</a:t>
                      </a:r>
                      <a:r>
                        <a:rPr lang="en-US" sz="900" b="0" dirty="0" err="1">
                          <a:effectLst/>
                          <a:latin typeface="Calibri" panose="020F0502020204030204" pitchFamily="34" charset="0"/>
                          <a:cs typeface="Calibri" panose="020F0502020204030204" pitchFamily="34" charset="0"/>
                        </a:rPr>
                        <a:t>Hrs</a:t>
                      </a:r>
                      <a:r>
                        <a:rPr lang="en-US" sz="900" b="0" dirty="0">
                          <a:effectLst/>
                          <a:latin typeface="Calibri" panose="020F0502020204030204" pitchFamily="34" charset="0"/>
                          <a:cs typeface="Calibri" panose="020F0502020204030204" pitchFamily="34" charset="0"/>
                        </a:rPr>
                        <a:t>)</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900" b="1" dirty="0">
                          <a:effectLst/>
                          <a:latin typeface="Calibri" panose="020F0502020204030204" pitchFamily="34" charset="0"/>
                          <a:cs typeface="Calibri" panose="020F0502020204030204" pitchFamily="34" charset="0"/>
                        </a:rPr>
                        <a:t>400</a:t>
                      </a: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rtl="0" fontAlgn="ctr"/>
                      <a:endParaRPr lang="en-US" sz="900" dirty="0">
                        <a:effectLst/>
                        <a:latin typeface="Calibri" panose="020F0502020204030204" pitchFamily="34" charset="0"/>
                        <a:cs typeface="Calibri" panose="020F0502020204030204" pitchFamily="34" charset="0"/>
                      </a:endParaRPr>
                    </a:p>
                  </a:txBody>
                  <a:tcPr marL="27640" marR="27640" marT="18427" marB="1842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4180885961"/>
                  </a:ext>
                </a:extLst>
              </a:tr>
            </a:tbl>
          </a:graphicData>
        </a:graphic>
      </p:graphicFrame>
      <p:sp>
        <p:nvSpPr>
          <p:cNvPr id="5" name="TextBox 4">
            <a:extLst>
              <a:ext uri="{FF2B5EF4-FFF2-40B4-BE49-F238E27FC236}">
                <a16:creationId xmlns:a16="http://schemas.microsoft.com/office/drawing/2014/main" id="{609976BD-C7C5-3066-8CB5-4F3241AA4430}"/>
              </a:ext>
            </a:extLst>
          </p:cNvPr>
          <p:cNvSpPr txBox="1"/>
          <p:nvPr/>
        </p:nvSpPr>
        <p:spPr>
          <a:xfrm>
            <a:off x="1159564" y="1227312"/>
            <a:ext cx="2295821"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Certified Data Scientist (CDS)</a:t>
            </a:r>
          </a:p>
        </p:txBody>
      </p:sp>
      <p:sp>
        <p:nvSpPr>
          <p:cNvPr id="6" name="TextBox 5">
            <a:extLst>
              <a:ext uri="{FF2B5EF4-FFF2-40B4-BE49-F238E27FC236}">
                <a16:creationId xmlns:a16="http://schemas.microsoft.com/office/drawing/2014/main" id="{99B2C345-A10E-984D-39F6-BFD7FE4EFAAC}"/>
              </a:ext>
            </a:extLst>
          </p:cNvPr>
          <p:cNvSpPr txBox="1"/>
          <p:nvPr/>
        </p:nvSpPr>
        <p:spPr>
          <a:xfrm>
            <a:off x="5709063" y="1227312"/>
            <a:ext cx="2241319"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Certified Data Analyst (CDA)</a:t>
            </a:r>
          </a:p>
        </p:txBody>
      </p:sp>
      <p:sp>
        <p:nvSpPr>
          <p:cNvPr id="8" name="Google Shape;130;p15">
            <a:extLst>
              <a:ext uri="{FF2B5EF4-FFF2-40B4-BE49-F238E27FC236}">
                <a16:creationId xmlns:a16="http://schemas.microsoft.com/office/drawing/2014/main" id="{65D66746-8634-218D-FB2D-17B80D29932C}"/>
              </a:ext>
            </a:extLst>
          </p:cNvPr>
          <p:cNvSpPr txBox="1"/>
          <p:nvPr/>
        </p:nvSpPr>
        <p:spPr>
          <a:xfrm>
            <a:off x="0" y="411874"/>
            <a:ext cx="3312160" cy="591918"/>
          </a:xfrm>
          <a:prstGeom prst="rect">
            <a:avLst/>
          </a:prstGeom>
          <a:solidFill>
            <a:schemeClr val="accent2"/>
          </a:solidFill>
          <a:ln>
            <a:noFill/>
          </a:ln>
        </p:spPr>
        <p:txBody>
          <a:bodyPr spcFirstLastPara="1" wrap="square" lIns="68569" tIns="34275" rIns="68569" bIns="34275" anchor="b" anchorCtr="0">
            <a:noAutofit/>
          </a:bodyPr>
          <a:lstStyle/>
          <a:p>
            <a:pPr algn="r" defTabSz="685800">
              <a:lnSpc>
                <a:spcPct val="90000"/>
              </a:lnSpc>
              <a:buClr>
                <a:srgbClr val="FFFFFF"/>
              </a:buClr>
              <a:buSzPts val="5400"/>
            </a:pPr>
            <a:r>
              <a:rPr lang="en-US" sz="3200" b="1" dirty="0">
                <a:solidFill>
                  <a:srgbClr val="FFFFFF"/>
                </a:solidFill>
                <a:latin typeface="Calibri"/>
                <a:ea typeface="Calibri"/>
                <a:cs typeface="Calibri"/>
                <a:sym typeface="Calibri"/>
              </a:rPr>
              <a:t>Course Bundles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25AA23-0597-C2B5-FA70-DE9950FB76E8}"/>
              </a:ext>
            </a:extLst>
          </p:cNvPr>
          <p:cNvSpPr txBox="1"/>
          <p:nvPr/>
        </p:nvSpPr>
        <p:spPr>
          <a:xfrm>
            <a:off x="3091884" y="810149"/>
            <a:ext cx="5800656" cy="1481521"/>
          </a:xfrm>
          <a:prstGeom prst="rect">
            <a:avLst/>
          </a:prstGeom>
          <a:noFill/>
        </p:spPr>
        <p:txBody>
          <a:bodyPr wrap="square">
            <a:noAutofit/>
          </a:bodyPr>
          <a:lstStyle/>
          <a:p>
            <a:r>
              <a:rPr lang="en-US" sz="1800" b="0" i="0" dirty="0">
                <a:solidFill>
                  <a:srgbClr val="1F1F1F"/>
                </a:solidFill>
                <a:effectLst/>
                <a:latin typeface="Calibri" panose="020F0502020204030204" pitchFamily="34" charset="0"/>
                <a:cs typeface="Calibri" panose="020F0502020204030204" pitchFamily="34" charset="0"/>
              </a:rPr>
              <a:t>According to a report from the </a:t>
            </a:r>
            <a:r>
              <a:rPr lang="en-US" sz="1800" b="1" i="0" dirty="0">
                <a:solidFill>
                  <a:srgbClr val="1F1F1F"/>
                </a:solidFill>
                <a:effectLst/>
                <a:latin typeface="Calibri" panose="020F0502020204030204" pitchFamily="34" charset="0"/>
                <a:cs typeface="Calibri" panose="020F0502020204030204" pitchFamily="34" charset="0"/>
              </a:rPr>
              <a:t>World Economic Forum</a:t>
            </a:r>
            <a:r>
              <a:rPr lang="en-US" sz="1800" b="0" i="0" dirty="0">
                <a:solidFill>
                  <a:srgbClr val="1F1F1F"/>
                </a:solidFill>
                <a:effectLst/>
                <a:latin typeface="Calibri" panose="020F0502020204030204" pitchFamily="34" charset="0"/>
                <a:cs typeface="Calibri" panose="020F0502020204030204" pitchFamily="34" charset="0"/>
              </a:rPr>
              <a:t>, while AI and robotics will </a:t>
            </a:r>
            <a:r>
              <a:rPr lang="en-US" sz="1800" b="1" i="0" dirty="0">
                <a:solidFill>
                  <a:srgbClr val="1F1F1F"/>
                </a:solidFill>
                <a:effectLst/>
                <a:latin typeface="Calibri" panose="020F0502020204030204" pitchFamily="34" charset="0"/>
                <a:cs typeface="Calibri" panose="020F0502020204030204" pitchFamily="34" charset="0"/>
              </a:rPr>
              <a:t>displace 85 million jobs </a:t>
            </a:r>
            <a:r>
              <a:rPr lang="en-US" sz="1800" b="0" i="0" dirty="0">
                <a:solidFill>
                  <a:srgbClr val="1F1F1F"/>
                </a:solidFill>
                <a:effectLst/>
                <a:latin typeface="Calibri" panose="020F0502020204030204" pitchFamily="34" charset="0"/>
                <a:cs typeface="Calibri" panose="020F0502020204030204" pitchFamily="34" charset="0"/>
              </a:rPr>
              <a:t>by 2025-2026, they're also projected to create </a:t>
            </a:r>
            <a:r>
              <a:rPr lang="en-US" sz="1800" b="1" i="0" dirty="0">
                <a:solidFill>
                  <a:srgbClr val="040C28"/>
                </a:solidFill>
                <a:effectLst/>
                <a:latin typeface="Calibri" panose="020F0502020204030204" pitchFamily="34" charset="0"/>
                <a:cs typeface="Calibri" panose="020F0502020204030204" pitchFamily="34" charset="0"/>
              </a:rPr>
              <a:t>97 million new roles</a:t>
            </a:r>
            <a:r>
              <a:rPr lang="en-US" sz="1800" b="1" i="0" dirty="0">
                <a:solidFill>
                  <a:srgbClr val="1F1F1F"/>
                </a:solidFill>
                <a:effectLst/>
                <a:latin typeface="Calibri" panose="020F0502020204030204" pitchFamily="34" charset="0"/>
                <a:cs typeface="Calibri" panose="020F0502020204030204" pitchFamily="34" charset="0"/>
              </a:rPr>
              <a:t> </a:t>
            </a:r>
            <a:r>
              <a:rPr lang="en-US" sz="1800" b="0" i="0" dirty="0">
                <a:solidFill>
                  <a:srgbClr val="1F1F1F"/>
                </a:solidFill>
                <a:effectLst/>
                <a:latin typeface="Calibri" panose="020F0502020204030204" pitchFamily="34" charset="0"/>
                <a:cs typeface="Calibri" panose="020F0502020204030204" pitchFamily="34" charset="0"/>
              </a:rPr>
              <a:t>in areas like AI development, data science, and human-AI collaboration.</a:t>
            </a:r>
            <a:endParaRPr lang="en-IN" sz="1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6BF0AAA8-D6C2-910A-7248-03F62E946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1" y="634989"/>
            <a:ext cx="2205989" cy="19367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B56759-B58C-57C4-F67A-4F136AF7841F}"/>
              </a:ext>
            </a:extLst>
          </p:cNvPr>
          <p:cNvSpPr txBox="1"/>
          <p:nvPr/>
        </p:nvSpPr>
        <p:spPr>
          <a:xfrm>
            <a:off x="3134712" y="3000421"/>
            <a:ext cx="5715000" cy="1700063"/>
          </a:xfrm>
          <a:prstGeom prst="rect">
            <a:avLst/>
          </a:prstGeom>
          <a:noFill/>
        </p:spPr>
        <p:txBody>
          <a:bodyPr wrap="square">
            <a:noAutofit/>
          </a:bodyPr>
          <a:lstStyle/>
          <a:p>
            <a:r>
              <a:rPr lang="en-US" sz="1800" b="0" i="0" dirty="0">
                <a:solidFill>
                  <a:srgbClr val="333333"/>
                </a:solidFill>
                <a:effectLst/>
                <a:latin typeface="Calibri" panose="020F0502020204030204" pitchFamily="34" charset="0"/>
                <a:cs typeface="Calibri" panose="020F0502020204030204" pitchFamily="34" charset="0"/>
              </a:rPr>
              <a:t>In the latest</a:t>
            </a:r>
            <a:r>
              <a:rPr lang="en-US" sz="1800" b="1" i="0" dirty="0">
                <a:solidFill>
                  <a:srgbClr val="333333"/>
                </a:solidFill>
                <a:effectLst/>
                <a:latin typeface="Calibri" panose="020F0502020204030204" pitchFamily="34" charset="0"/>
                <a:cs typeface="Calibri" panose="020F0502020204030204" pitchFamily="34" charset="0"/>
              </a:rPr>
              <a:t> </a:t>
            </a:r>
            <a:r>
              <a:rPr lang="en-US" sz="1800" b="1" i="0" u="none" strike="noStrike" dirty="0">
                <a:effectLst/>
                <a:latin typeface="Calibri" panose="020F0502020204030204" pitchFamily="34" charset="0"/>
                <a:cs typeface="Calibri" panose="020F0502020204030204" pitchFamily="34" charset="0"/>
                <a:hlinkClick r:id="rId3"/>
              </a:rPr>
              <a:t>McKinsey Global Survey</a:t>
            </a:r>
            <a:r>
              <a:rPr lang="en-US" sz="1800" b="1" i="0" dirty="0">
                <a:solidFill>
                  <a:srgbClr val="333333"/>
                </a:solidFill>
                <a:effectLst/>
                <a:latin typeface="Calibri" panose="020F0502020204030204" pitchFamily="34" charset="0"/>
                <a:cs typeface="Calibri" panose="020F0502020204030204" pitchFamily="34" charset="0"/>
              </a:rPr>
              <a:t> </a:t>
            </a:r>
            <a:r>
              <a:rPr lang="en-US" sz="1800" b="0" i="0" dirty="0">
                <a:solidFill>
                  <a:srgbClr val="333333"/>
                </a:solidFill>
                <a:effectLst/>
                <a:latin typeface="Calibri" panose="020F0502020204030204" pitchFamily="34" charset="0"/>
                <a:cs typeface="Calibri" panose="020F0502020204030204" pitchFamily="34" charset="0"/>
              </a:rPr>
              <a:t>on AI, </a:t>
            </a:r>
            <a:r>
              <a:rPr lang="en-US" sz="1800" b="1" i="0" dirty="0">
                <a:solidFill>
                  <a:srgbClr val="333333"/>
                </a:solidFill>
                <a:effectLst/>
                <a:latin typeface="Calibri" panose="020F0502020204030204" pitchFamily="34" charset="0"/>
                <a:cs typeface="Calibri" panose="020F0502020204030204" pitchFamily="34" charset="0"/>
              </a:rPr>
              <a:t>65 percent </a:t>
            </a:r>
            <a:r>
              <a:rPr lang="en-US" sz="1800" b="0" i="0" dirty="0">
                <a:solidFill>
                  <a:srgbClr val="333333"/>
                </a:solidFill>
                <a:effectLst/>
                <a:latin typeface="Calibri" panose="020F0502020204030204" pitchFamily="34" charset="0"/>
                <a:cs typeface="Calibri" panose="020F0502020204030204" pitchFamily="34" charset="0"/>
              </a:rPr>
              <a:t>of respondents report that their organizations are regularly using AI, nearly double the percentage from our previous survey just ten months ago.</a:t>
            </a:r>
            <a:endParaRPr lang="en-IN" sz="18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960D366-A196-AECA-B0BC-3C72B67C5741}"/>
              </a:ext>
            </a:extLst>
          </p:cNvPr>
          <p:cNvPicPr>
            <a:picLocks noChangeAspect="1"/>
          </p:cNvPicPr>
          <p:nvPr/>
        </p:nvPicPr>
        <p:blipFill>
          <a:blip r:embed="rId4"/>
          <a:stretch>
            <a:fillRect/>
          </a:stretch>
        </p:blipFill>
        <p:spPr>
          <a:xfrm>
            <a:off x="548641" y="2748960"/>
            <a:ext cx="2205989" cy="1759551"/>
          </a:xfrm>
          <a:prstGeom prst="rect">
            <a:avLst/>
          </a:prstGeom>
        </p:spPr>
      </p:pic>
    </p:spTree>
    <p:extLst>
      <p:ext uri="{BB962C8B-B14F-4D97-AF65-F5344CB8AC3E}">
        <p14:creationId xmlns:p14="http://schemas.microsoft.com/office/powerpoint/2010/main" val="38415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03C12C-5336-460A-DE1D-177D62731FC6}"/>
              </a:ext>
            </a:extLst>
          </p:cNvPr>
          <p:cNvGraphicFramePr>
            <a:graphicFrameLocks noGrp="1"/>
          </p:cNvGraphicFramePr>
          <p:nvPr>
            <p:extLst>
              <p:ext uri="{D42A27DB-BD31-4B8C-83A1-F6EECF244321}">
                <p14:modId xmlns:p14="http://schemas.microsoft.com/office/powerpoint/2010/main" val="1477706950"/>
              </p:ext>
            </p:extLst>
          </p:nvPr>
        </p:nvGraphicFramePr>
        <p:xfrm>
          <a:off x="835813" y="836616"/>
          <a:ext cx="7213293" cy="3262306"/>
        </p:xfrm>
        <a:graphic>
          <a:graphicData uri="http://schemas.openxmlformats.org/drawingml/2006/table">
            <a:tbl>
              <a:tblPr/>
              <a:tblGrid>
                <a:gridCol w="933156">
                  <a:extLst>
                    <a:ext uri="{9D8B030D-6E8A-4147-A177-3AD203B41FA5}">
                      <a16:colId xmlns:a16="http://schemas.microsoft.com/office/drawing/2014/main" val="2555570764"/>
                    </a:ext>
                  </a:extLst>
                </a:gridCol>
                <a:gridCol w="2547515">
                  <a:extLst>
                    <a:ext uri="{9D8B030D-6E8A-4147-A177-3AD203B41FA5}">
                      <a16:colId xmlns:a16="http://schemas.microsoft.com/office/drawing/2014/main" val="4184895550"/>
                    </a:ext>
                  </a:extLst>
                </a:gridCol>
                <a:gridCol w="1269092">
                  <a:extLst>
                    <a:ext uri="{9D8B030D-6E8A-4147-A177-3AD203B41FA5}">
                      <a16:colId xmlns:a16="http://schemas.microsoft.com/office/drawing/2014/main" val="844868172"/>
                    </a:ext>
                  </a:extLst>
                </a:gridCol>
                <a:gridCol w="1297086">
                  <a:extLst>
                    <a:ext uri="{9D8B030D-6E8A-4147-A177-3AD203B41FA5}">
                      <a16:colId xmlns:a16="http://schemas.microsoft.com/office/drawing/2014/main" val="1175775137"/>
                    </a:ext>
                  </a:extLst>
                </a:gridCol>
                <a:gridCol w="1166444">
                  <a:extLst>
                    <a:ext uri="{9D8B030D-6E8A-4147-A177-3AD203B41FA5}">
                      <a16:colId xmlns:a16="http://schemas.microsoft.com/office/drawing/2014/main" val="3682325762"/>
                    </a:ext>
                  </a:extLst>
                </a:gridCol>
              </a:tblGrid>
              <a:tr h="194096">
                <a:tc gridSpan="5">
                  <a:txBody>
                    <a:bodyPr/>
                    <a:lstStyle/>
                    <a:p>
                      <a:pPr algn="ctr" rtl="0" fontAlgn="ctr"/>
                      <a:r>
                        <a:rPr lang="en-US" sz="1000" b="1">
                          <a:effectLst/>
                          <a:latin typeface="Calibri" panose="020F0502020204030204" pitchFamily="34" charset="0"/>
                        </a:rPr>
                        <a:t>AI Engineer (AIE) (CDM-AIE-BUN-071)</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5327099"/>
                  </a:ext>
                </a:extLst>
              </a:tr>
              <a:tr h="194096">
                <a:tc>
                  <a:txBody>
                    <a:bodyPr/>
                    <a:lstStyle/>
                    <a:p>
                      <a:pPr algn="ctr" rtl="0" fontAlgn="ctr"/>
                      <a:r>
                        <a:rPr lang="en-US" sz="1000" b="1">
                          <a:effectLst/>
                          <a:latin typeface="Calibri" panose="020F0502020204030204" pitchFamily="34" charset="0"/>
                        </a:rPr>
                        <a:t>ORDER</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000" b="1">
                          <a:effectLst/>
                          <a:latin typeface="Calibri" panose="020F0502020204030204" pitchFamily="34" charset="0"/>
                        </a:rPr>
                        <a:t>COURSE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1000" b="1">
                          <a:effectLst/>
                          <a:latin typeface="Calibri" panose="020F0502020204030204" pitchFamily="34" charset="0"/>
                        </a:rPr>
                        <a:t>CODE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endParaRPr lang="en-US" sz="1000">
                        <a:effectLst/>
                      </a:endParaRP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1000" b="1">
                          <a:effectLst/>
                          <a:latin typeface="Calibri" panose="020F0502020204030204" pitchFamily="34" charset="0"/>
                        </a:rPr>
                        <a:t>LEARNING HRS.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1447258977"/>
                  </a:ext>
                </a:extLst>
              </a:tr>
              <a:tr h="194096">
                <a:tc>
                  <a:txBody>
                    <a:bodyPr/>
                    <a:lstStyle/>
                    <a:p>
                      <a:pPr algn="ctr" rtl="0" fontAlgn="ctr"/>
                      <a:r>
                        <a:rPr lang="en-US" sz="1000" b="0">
                          <a:effectLst/>
                          <a:latin typeface="Calibri" panose="020F0502020204030204" pitchFamily="34" charset="0"/>
                        </a:rPr>
                        <a:t>1</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Data Science Foundation</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CDM-DSF-112</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dirty="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016250258"/>
                  </a:ext>
                </a:extLst>
              </a:tr>
              <a:tr h="194096">
                <a:tc>
                  <a:txBody>
                    <a:bodyPr/>
                    <a:lstStyle/>
                    <a:p>
                      <a:pPr algn="ctr" rtl="0" fontAlgn="ctr"/>
                      <a:r>
                        <a:rPr lang="en-US" sz="1000" b="0">
                          <a:effectLst/>
                          <a:latin typeface="Calibri" panose="020F0502020204030204" pitchFamily="34" charset="0"/>
                        </a:rPr>
                        <a:t>2</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Python Foundation</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CDM-PYF-110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40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142647810"/>
                  </a:ext>
                </a:extLst>
              </a:tr>
              <a:tr h="194096">
                <a:tc>
                  <a:txBody>
                    <a:bodyPr/>
                    <a:lstStyle/>
                    <a:p>
                      <a:pPr algn="ctr" rtl="0" fontAlgn="ctr"/>
                      <a:r>
                        <a:rPr lang="en-US" sz="1000" b="0">
                          <a:effectLst/>
                          <a:latin typeface="Calibri" panose="020F0502020204030204" pitchFamily="34" charset="0"/>
                        </a:rPr>
                        <a:t>3</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Statistics Essentials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CDM-STA-139</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32251851"/>
                  </a:ext>
                </a:extLst>
              </a:tr>
              <a:tr h="194096">
                <a:tc>
                  <a:txBody>
                    <a:bodyPr/>
                    <a:lstStyle/>
                    <a:p>
                      <a:pPr algn="ctr" rtl="0" fontAlgn="ctr"/>
                      <a:r>
                        <a:rPr lang="en-US" sz="1000" b="0">
                          <a:effectLst/>
                          <a:latin typeface="Calibri" panose="020F0502020204030204" pitchFamily="34" charset="0"/>
                        </a:rPr>
                        <a:t>4</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Machine Learning Associate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CDM-MLA-130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40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30034206"/>
                  </a:ext>
                </a:extLst>
              </a:tr>
              <a:tr h="194096">
                <a:tc>
                  <a:txBody>
                    <a:bodyPr/>
                    <a:lstStyle/>
                    <a:p>
                      <a:pPr algn="ctr" rtl="0" fontAlgn="ctr"/>
                      <a:r>
                        <a:rPr lang="en-US" sz="1000" b="0">
                          <a:effectLst/>
                          <a:latin typeface="Calibri" panose="020F0502020204030204" pitchFamily="34" charset="0"/>
                        </a:rPr>
                        <a:t>5</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Machine Learning Expert</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CDM-MLE-113</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40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70431162"/>
                  </a:ext>
                </a:extLst>
              </a:tr>
              <a:tr h="194096">
                <a:tc>
                  <a:txBody>
                    <a:bodyPr/>
                    <a:lstStyle/>
                    <a:p>
                      <a:pPr algn="ctr" rtl="0" fontAlgn="ctr"/>
                      <a:r>
                        <a:rPr lang="en-US" sz="1000" b="0">
                          <a:effectLst/>
                          <a:latin typeface="Calibri" panose="020F0502020204030204" pitchFamily="34" charset="0"/>
                        </a:rPr>
                        <a:t>6</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Advanced Data Science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CDM-ADS-114</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40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821241"/>
                  </a:ext>
                </a:extLst>
              </a:tr>
              <a:tr h="194096">
                <a:tc>
                  <a:txBody>
                    <a:bodyPr/>
                    <a:lstStyle/>
                    <a:p>
                      <a:pPr algn="ctr" rtl="0" fontAlgn="ctr"/>
                      <a:r>
                        <a:rPr lang="en-US" sz="1000" b="0">
                          <a:effectLst/>
                          <a:latin typeface="Calibri" panose="020F0502020204030204" pitchFamily="34" charset="0"/>
                        </a:rPr>
                        <a:t>7</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Database: SQL and MongoDB</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CDM-DBM-120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40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78928632"/>
                  </a:ext>
                </a:extLst>
              </a:tr>
              <a:tr h="194096">
                <a:tc>
                  <a:txBody>
                    <a:bodyPr/>
                    <a:lstStyle/>
                    <a:p>
                      <a:pPr algn="ctr" rtl="0" fontAlgn="ctr"/>
                      <a:r>
                        <a:rPr lang="en-US" sz="1000" b="0">
                          <a:effectLst/>
                          <a:latin typeface="Calibri" panose="020F0502020204030204" pitchFamily="34" charset="0"/>
                        </a:rPr>
                        <a:t>8</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Version Control with Git</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CDM-GIT-115</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27269239"/>
                  </a:ext>
                </a:extLst>
              </a:tr>
              <a:tr h="194096">
                <a:tc>
                  <a:txBody>
                    <a:bodyPr/>
                    <a:lstStyle/>
                    <a:p>
                      <a:pPr algn="ctr" rtl="0" fontAlgn="ctr"/>
                      <a:r>
                        <a:rPr lang="en-US" sz="1000" b="0">
                          <a:effectLst/>
                          <a:latin typeface="Calibri" panose="020F0502020204030204" pitchFamily="34" charset="0"/>
                        </a:rPr>
                        <a:t>9</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Big Data Foundation</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CDM-BDF-117</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57307164"/>
                  </a:ext>
                </a:extLst>
              </a:tr>
              <a:tr h="194096">
                <a:tc>
                  <a:txBody>
                    <a:bodyPr/>
                    <a:lstStyle/>
                    <a:p>
                      <a:pPr algn="ctr" rtl="0" fontAlgn="ctr"/>
                      <a:r>
                        <a:rPr lang="en-US" sz="1000" b="0">
                          <a:effectLst/>
                          <a:latin typeface="Calibri" panose="020F0502020204030204" pitchFamily="34" charset="0"/>
                        </a:rPr>
                        <a:t>10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Certified Business Intelligence(BI) Analyst</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CDM-BIA-119</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959900753"/>
                  </a:ext>
                </a:extLst>
              </a:tr>
              <a:tr h="194096">
                <a:tc>
                  <a:txBody>
                    <a:bodyPr/>
                    <a:lstStyle/>
                    <a:p>
                      <a:pPr algn="ctr" rtl="0" fontAlgn="ctr"/>
                      <a:r>
                        <a:rPr lang="en-US" sz="1000" b="0">
                          <a:effectLst/>
                          <a:latin typeface="Calibri" panose="020F0502020204030204" pitchFamily="34" charset="0"/>
                        </a:rPr>
                        <a:t>11</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AI Foundation</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CDM-AIF-128</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20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14399467"/>
                  </a:ext>
                </a:extLst>
              </a:tr>
              <a:tr h="194096">
                <a:tc>
                  <a:txBody>
                    <a:bodyPr/>
                    <a:lstStyle/>
                    <a:p>
                      <a:pPr algn="ctr" rtl="0" fontAlgn="ctr"/>
                      <a:r>
                        <a:rPr lang="en-US" sz="1000" b="0">
                          <a:effectLst/>
                          <a:latin typeface="Calibri" panose="020F0502020204030204" pitchFamily="34" charset="0"/>
                        </a:rPr>
                        <a:t>12</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AI Expert</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ctr"/>
                      <a:r>
                        <a:rPr lang="en-US" sz="1000" b="0">
                          <a:effectLst/>
                          <a:latin typeface="Calibri" panose="020F0502020204030204" pitchFamily="34" charset="0"/>
                        </a:rPr>
                        <a:t>CDM-AIE-124</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solidFill>
                            <a:srgbClr val="11734B"/>
                          </a:solidFill>
                          <a:effectLst/>
                          <a:latin typeface="Calibri" panose="020F0502020204030204" pitchFamily="34" charset="0"/>
                        </a:rPr>
                        <a:t>CORE</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en-US" sz="1000" b="0">
                          <a:effectLst/>
                          <a:latin typeface="Calibri" panose="020F0502020204030204" pitchFamily="34" charset="0"/>
                        </a:rPr>
                        <a:t>80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58504203"/>
                  </a:ext>
                </a:extLst>
              </a:tr>
              <a:tr h="194096">
                <a:tc>
                  <a:txBody>
                    <a:bodyPr/>
                    <a:lstStyle/>
                    <a:p>
                      <a:pPr algn="ctr" rtl="0" fontAlgn="ctr"/>
                      <a:r>
                        <a:rPr lang="en-US" sz="1000" b="0">
                          <a:effectLst/>
                          <a:latin typeface="Calibri" panose="020F0502020204030204" pitchFamily="34" charset="0"/>
                        </a:rPr>
                        <a:t>Duration</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000" b="1">
                          <a:effectLst/>
                          <a:latin typeface="Calibri" panose="020F0502020204030204" pitchFamily="34" charset="0"/>
                        </a:rPr>
                        <a:t>10 months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rtl="0" fontAlgn="ctr"/>
                      <a:endParaRPr lang="en-US" sz="1000">
                        <a:effectLst/>
                      </a:endParaRP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ctr"/>
                      <a:r>
                        <a:rPr lang="en-US" sz="1000" b="0">
                          <a:effectLst/>
                          <a:latin typeface="Calibri" panose="020F0502020204030204" pitchFamily="34" charset="0"/>
                        </a:rPr>
                        <a:t>Learning Hours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1000" b="1">
                          <a:effectLst/>
                          <a:latin typeface="Calibri" panose="020F0502020204030204" pitchFamily="34" charset="0"/>
                        </a:rPr>
                        <a:t>400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2677858134"/>
                  </a:ext>
                </a:extLst>
              </a:tr>
              <a:tr h="350866">
                <a:tc>
                  <a:txBody>
                    <a:bodyPr/>
                    <a:lstStyle/>
                    <a:p>
                      <a:pPr algn="ctr" rtl="0" fontAlgn="ctr"/>
                      <a:r>
                        <a:rPr lang="en-US" sz="1000" b="0">
                          <a:effectLst/>
                          <a:latin typeface="Calibri" panose="020F0502020204030204" pitchFamily="34" charset="0"/>
                        </a:rPr>
                        <a:t>Add-Ons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rtl="0" fontAlgn="ctr"/>
                      <a:r>
                        <a:rPr lang="en-US" sz="1000" b="1">
                          <a:effectLst/>
                          <a:latin typeface="Calibri" panose="020F0502020204030204" pitchFamily="34" charset="0"/>
                        </a:rPr>
                        <a:t>Internship and Placements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tc>
                  <a:txBody>
                    <a:bodyPr/>
                    <a:lstStyle/>
                    <a:p>
                      <a:pPr rtl="0" fontAlgn="ctr"/>
                      <a:endParaRPr lang="en-US" sz="1000">
                        <a:effectLst/>
                      </a:endParaRP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ctr"/>
                      <a:r>
                        <a:rPr lang="en-US" sz="1000" b="0">
                          <a:effectLst/>
                          <a:latin typeface="Calibri" panose="020F0502020204030204" pitchFamily="34" charset="0"/>
                        </a:rPr>
                        <a:t>Project and Intern (Hrs)</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ctr"/>
                      <a:r>
                        <a:rPr lang="en-US" sz="1000" b="1" dirty="0">
                          <a:effectLst/>
                          <a:latin typeface="Calibri" panose="020F0502020204030204" pitchFamily="34" charset="0"/>
                        </a:rPr>
                        <a:t>30</a:t>
                      </a:r>
                    </a:p>
                  </a:txBody>
                  <a:tcPr marL="27995" marR="27995" marT="18663" marB="1866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FEFEF"/>
                    </a:solidFill>
                  </a:tcPr>
                </a:tc>
                <a:extLst>
                  <a:ext uri="{0D108BD9-81ED-4DB2-BD59-A6C34878D82A}">
                    <a16:rowId xmlns:a16="http://schemas.microsoft.com/office/drawing/2014/main" val="3225300830"/>
                  </a:ext>
                </a:extLst>
              </a:tr>
            </a:tbl>
          </a:graphicData>
        </a:graphic>
      </p:graphicFrame>
    </p:spTree>
    <p:extLst>
      <p:ext uri="{BB962C8B-B14F-4D97-AF65-F5344CB8AC3E}">
        <p14:creationId xmlns:p14="http://schemas.microsoft.com/office/powerpoint/2010/main" val="703532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5"/>
          <p:cNvGrpSpPr/>
          <p:nvPr/>
        </p:nvGrpSpPr>
        <p:grpSpPr>
          <a:xfrm>
            <a:off x="597590" y="1421429"/>
            <a:ext cx="7107570" cy="3903815"/>
            <a:chOff x="2150830" y="2105269"/>
            <a:chExt cx="7072536" cy="4420673"/>
          </a:xfrm>
        </p:grpSpPr>
        <p:sp>
          <p:nvSpPr>
            <p:cNvPr id="116" name="Google Shape;116;p15"/>
            <p:cNvSpPr/>
            <p:nvPr/>
          </p:nvSpPr>
          <p:spPr>
            <a:xfrm>
              <a:off x="2292388" y="5646551"/>
              <a:ext cx="1915320" cy="879391"/>
            </a:xfrm>
            <a:prstGeom prst="rect">
              <a:avLst/>
            </a:prstGeom>
            <a:noFill/>
            <a:ln>
              <a:noFill/>
            </a:ln>
          </p:spPr>
          <p:txBody>
            <a:bodyPr spcFirstLastPara="1" wrap="square" lIns="68569" tIns="34275" rIns="68569" bIns="34275" anchor="t" anchorCtr="0">
              <a:noAutofit/>
            </a:bodyPr>
            <a:lstStyle/>
            <a:p>
              <a:pPr marL="128588" indent="-128588" defTabSz="685800">
                <a:buSzPts val="1200"/>
                <a:buFont typeface="Arial"/>
                <a:buChar char="•"/>
              </a:pPr>
              <a:r>
                <a:rPr lang="en-US" sz="900" cap="small">
                  <a:latin typeface="Calibri"/>
                  <a:ea typeface="Calibri"/>
                  <a:cs typeface="Calibri"/>
                  <a:sym typeface="Calibri"/>
                </a:rPr>
                <a:t>Pre course Self-Study </a:t>
              </a:r>
              <a:endParaRPr sz="900">
                <a:latin typeface="Calibri"/>
                <a:ea typeface="Calibri"/>
                <a:cs typeface="Calibri"/>
                <a:sym typeface="Calibri"/>
              </a:endParaRPr>
            </a:p>
            <a:p>
              <a:pPr marL="128588" indent="-128588" defTabSz="685800">
                <a:buSzPts val="1200"/>
                <a:buFont typeface="Arial"/>
                <a:buChar char="•"/>
              </a:pPr>
              <a:r>
                <a:rPr lang="en-US" sz="900" cap="small">
                  <a:latin typeface="Calibri"/>
                  <a:ea typeface="Calibri"/>
                  <a:cs typeface="Calibri"/>
                  <a:sym typeface="Calibri"/>
                </a:rPr>
                <a:t>High Quality Videos  with easy learning approach. </a:t>
              </a:r>
              <a:endParaRPr sz="900">
                <a:latin typeface="Calibri"/>
                <a:ea typeface="Calibri"/>
                <a:cs typeface="Calibri"/>
                <a:sym typeface="Calibri"/>
              </a:endParaRPr>
            </a:p>
          </p:txBody>
        </p:sp>
        <p:sp>
          <p:nvSpPr>
            <p:cNvPr id="117" name="Google Shape;117;p15"/>
            <p:cNvSpPr/>
            <p:nvPr/>
          </p:nvSpPr>
          <p:spPr>
            <a:xfrm>
              <a:off x="7363144" y="3014515"/>
              <a:ext cx="1793609" cy="2126960"/>
            </a:xfrm>
            <a:prstGeom prst="rect">
              <a:avLst/>
            </a:prstGeom>
            <a:noFill/>
            <a:ln>
              <a:noFill/>
            </a:ln>
          </p:spPr>
          <p:txBody>
            <a:bodyPr spcFirstLastPara="1" wrap="square" lIns="68569" tIns="34275" rIns="68569" bIns="34275" anchor="ctr" anchorCtr="0">
              <a:noAutofit/>
            </a:bodyPr>
            <a:lstStyle/>
            <a:p>
              <a:pPr marL="128588" indent="-76200" defTabSz="685800">
                <a:buSzPts val="1100"/>
              </a:pPr>
              <a:endParaRPr sz="825">
                <a:solidFill>
                  <a:srgbClr val="FFFFFF"/>
                </a:solidFill>
              </a:endParaRPr>
            </a:p>
          </p:txBody>
        </p:sp>
        <p:sp>
          <p:nvSpPr>
            <p:cNvPr id="118" name="Google Shape;118;p15"/>
            <p:cNvSpPr/>
            <p:nvPr/>
          </p:nvSpPr>
          <p:spPr>
            <a:xfrm rot="-1814623">
              <a:off x="2150830" y="4209329"/>
              <a:ext cx="1709487" cy="617996"/>
            </a:xfrm>
            <a:prstGeom prst="homePlate">
              <a:avLst>
                <a:gd name="adj" fmla="val 50000"/>
              </a:avLst>
            </a:prstGeom>
            <a:solidFill>
              <a:srgbClr val="2E75B6"/>
            </a:solidFill>
            <a:ln>
              <a:noFill/>
            </a:ln>
          </p:spPr>
          <p:txBody>
            <a:bodyPr spcFirstLastPara="1" wrap="square" lIns="68569" tIns="34275" rIns="68569" bIns="34275" anchor="ctr" anchorCtr="0">
              <a:noAutofit/>
            </a:bodyPr>
            <a:lstStyle/>
            <a:p>
              <a:pPr algn="ctr" defTabSz="685800">
                <a:buSzPts val="1800"/>
              </a:pPr>
              <a:r>
                <a:rPr lang="en-US" sz="1350">
                  <a:solidFill>
                    <a:srgbClr val="FFFFFF"/>
                  </a:solidFill>
                  <a:latin typeface="Calibri"/>
                  <a:ea typeface="Calibri"/>
                  <a:cs typeface="Calibri"/>
                  <a:sym typeface="Calibri"/>
                </a:rPr>
                <a:t>PHASE -1</a:t>
              </a:r>
              <a:endParaRPr sz="1200">
                <a:solidFill>
                  <a:srgbClr val="FFFFFF"/>
                </a:solidFill>
              </a:endParaRPr>
            </a:p>
            <a:p>
              <a:pPr algn="ctr" defTabSz="685800">
                <a:buSzPts val="1100"/>
              </a:pPr>
              <a:r>
                <a:rPr lang="en-US" sz="825">
                  <a:solidFill>
                    <a:srgbClr val="FFFFFF"/>
                  </a:solidFill>
                  <a:latin typeface="Calibri"/>
                  <a:ea typeface="Calibri"/>
                  <a:cs typeface="Calibri"/>
                  <a:sym typeface="Calibri"/>
                </a:rPr>
                <a:t>PRE-COURSE STUDY</a:t>
              </a:r>
              <a:endParaRPr sz="1350">
                <a:solidFill>
                  <a:srgbClr val="FFFFFF"/>
                </a:solidFill>
              </a:endParaRPr>
            </a:p>
            <a:p>
              <a:pPr algn="ctr" defTabSz="685800">
                <a:buSzPts val="1100"/>
              </a:pPr>
              <a:r>
                <a:rPr lang="en-US" sz="825">
                  <a:solidFill>
                    <a:srgbClr val="FFFFFF"/>
                  </a:solidFill>
                  <a:latin typeface="Calibri"/>
                  <a:ea typeface="Calibri"/>
                  <a:cs typeface="Calibri"/>
                  <a:sym typeface="Calibri"/>
                </a:rPr>
                <a:t>2 WEEKS</a:t>
              </a:r>
              <a:endParaRPr sz="1350">
                <a:solidFill>
                  <a:srgbClr val="FFFFFF"/>
                </a:solidFill>
              </a:endParaRPr>
            </a:p>
          </p:txBody>
        </p:sp>
        <p:sp>
          <p:nvSpPr>
            <p:cNvPr id="119" name="Google Shape;119;p15"/>
            <p:cNvSpPr/>
            <p:nvPr/>
          </p:nvSpPr>
          <p:spPr>
            <a:xfrm rot="-1786341">
              <a:off x="3889945" y="3114273"/>
              <a:ext cx="1555648" cy="617996"/>
            </a:xfrm>
            <a:prstGeom prst="homePlate">
              <a:avLst>
                <a:gd name="adj" fmla="val 50000"/>
              </a:avLst>
            </a:prstGeom>
            <a:solidFill>
              <a:srgbClr val="2E75B6"/>
            </a:solidFill>
            <a:ln>
              <a:noFill/>
            </a:ln>
          </p:spPr>
          <p:txBody>
            <a:bodyPr spcFirstLastPara="1" wrap="square" lIns="68569" tIns="34275" rIns="68569" bIns="34275" anchor="ctr" anchorCtr="0">
              <a:noAutofit/>
            </a:bodyPr>
            <a:lstStyle/>
            <a:p>
              <a:pPr algn="ctr" defTabSz="685800">
                <a:buSzPts val="1800"/>
              </a:pPr>
              <a:r>
                <a:rPr lang="en-US" sz="1350" dirty="0">
                  <a:solidFill>
                    <a:srgbClr val="FFFFFF"/>
                  </a:solidFill>
                  <a:latin typeface="Calibri"/>
                  <a:ea typeface="Calibri"/>
                  <a:cs typeface="Calibri"/>
                  <a:sym typeface="Calibri"/>
                </a:rPr>
                <a:t>PHASE -2</a:t>
              </a:r>
              <a:endParaRPr sz="1200" dirty="0">
                <a:solidFill>
                  <a:srgbClr val="FFFFFF"/>
                </a:solidFill>
              </a:endParaRPr>
            </a:p>
            <a:p>
              <a:pPr algn="ctr" defTabSz="685800">
                <a:buSzPts val="1100"/>
              </a:pPr>
              <a:r>
                <a:rPr lang="en-US" sz="825" dirty="0">
                  <a:solidFill>
                    <a:srgbClr val="FFFFFF"/>
                  </a:solidFill>
                  <a:latin typeface="Calibri"/>
                  <a:ea typeface="Calibri"/>
                  <a:cs typeface="Calibri"/>
                  <a:sym typeface="Calibri"/>
                </a:rPr>
                <a:t>LIVE TRAINING</a:t>
              </a:r>
              <a:endParaRPr sz="1350" dirty="0">
                <a:solidFill>
                  <a:srgbClr val="FFFFFF"/>
                </a:solidFill>
              </a:endParaRPr>
            </a:p>
            <a:p>
              <a:pPr algn="ctr" defTabSz="685800">
                <a:buSzPts val="1100"/>
              </a:pPr>
              <a:r>
                <a:rPr lang="en-US" sz="825" dirty="0">
                  <a:solidFill>
                    <a:srgbClr val="FFFFFF"/>
                  </a:solidFill>
                  <a:latin typeface="Calibri"/>
                  <a:ea typeface="Calibri"/>
                  <a:cs typeface="Calibri"/>
                  <a:sym typeface="Calibri"/>
                </a:rPr>
                <a:t>3-6 MONTHS</a:t>
              </a:r>
              <a:endParaRPr sz="1350" dirty="0">
                <a:solidFill>
                  <a:srgbClr val="FFFFFF"/>
                </a:solidFill>
              </a:endParaRPr>
            </a:p>
          </p:txBody>
        </p:sp>
        <p:sp>
          <p:nvSpPr>
            <p:cNvPr id="120" name="Google Shape;120;p15"/>
            <p:cNvSpPr/>
            <p:nvPr/>
          </p:nvSpPr>
          <p:spPr>
            <a:xfrm rot="-1717931">
              <a:off x="5347089" y="2105269"/>
              <a:ext cx="1757340" cy="617996"/>
            </a:xfrm>
            <a:prstGeom prst="homePlate">
              <a:avLst>
                <a:gd name="adj" fmla="val 50000"/>
              </a:avLst>
            </a:prstGeom>
            <a:solidFill>
              <a:srgbClr val="2E75B6"/>
            </a:solidFill>
            <a:ln>
              <a:noFill/>
            </a:ln>
          </p:spPr>
          <p:txBody>
            <a:bodyPr spcFirstLastPara="1" wrap="square" lIns="68569" tIns="34275" rIns="68569" bIns="34275" anchor="ctr" anchorCtr="0">
              <a:noAutofit/>
            </a:bodyPr>
            <a:lstStyle/>
            <a:p>
              <a:pPr algn="ctr" defTabSz="685800">
                <a:buSzPts val="1800"/>
              </a:pPr>
              <a:r>
                <a:rPr lang="en-US" sz="1350" dirty="0">
                  <a:solidFill>
                    <a:srgbClr val="FFFFFF"/>
                  </a:solidFill>
                  <a:latin typeface="Calibri"/>
                  <a:ea typeface="Calibri"/>
                  <a:cs typeface="Calibri"/>
                  <a:sym typeface="Calibri"/>
                </a:rPr>
                <a:t>PHASE -3</a:t>
              </a:r>
              <a:endParaRPr sz="1200" dirty="0">
                <a:solidFill>
                  <a:srgbClr val="FFFFFF"/>
                </a:solidFill>
              </a:endParaRPr>
            </a:p>
            <a:p>
              <a:pPr algn="ctr" defTabSz="685800">
                <a:buSzPts val="1100"/>
              </a:pPr>
              <a:r>
                <a:rPr lang="en-US" sz="825" dirty="0">
                  <a:solidFill>
                    <a:srgbClr val="FFFFFF"/>
                  </a:solidFill>
                  <a:latin typeface="Calibri"/>
                  <a:ea typeface="Calibri"/>
                  <a:cs typeface="Calibri"/>
                  <a:sym typeface="Calibri"/>
                </a:rPr>
                <a:t>INTERNSHIP &amp; PROJECTS</a:t>
              </a:r>
              <a:endParaRPr sz="1350" dirty="0">
                <a:solidFill>
                  <a:srgbClr val="FFFFFF"/>
                </a:solidFill>
              </a:endParaRPr>
            </a:p>
            <a:p>
              <a:pPr algn="ctr" defTabSz="685800">
                <a:buSzPts val="1100"/>
              </a:pPr>
              <a:r>
                <a:rPr lang="en-US" sz="825" dirty="0">
                  <a:solidFill>
                    <a:srgbClr val="FFFFFF"/>
                  </a:solidFill>
                  <a:latin typeface="Calibri"/>
                  <a:ea typeface="Calibri"/>
                  <a:cs typeface="Calibri"/>
                  <a:sym typeface="Calibri"/>
                </a:rPr>
                <a:t>4-5  MONTHS</a:t>
              </a:r>
              <a:endParaRPr sz="1350" dirty="0">
                <a:solidFill>
                  <a:srgbClr val="FFFFFF"/>
                </a:solidFill>
              </a:endParaRPr>
            </a:p>
          </p:txBody>
        </p:sp>
        <p:grpSp>
          <p:nvGrpSpPr>
            <p:cNvPr id="121" name="Google Shape;121;p15"/>
            <p:cNvGrpSpPr/>
            <p:nvPr/>
          </p:nvGrpSpPr>
          <p:grpSpPr>
            <a:xfrm>
              <a:off x="2379095" y="2996038"/>
              <a:ext cx="6660977" cy="2597649"/>
              <a:chOff x="467983" y="4495647"/>
              <a:chExt cx="8465318" cy="2597649"/>
            </a:xfrm>
          </p:grpSpPr>
          <p:sp>
            <p:nvSpPr>
              <p:cNvPr id="122" name="Google Shape;122;p15"/>
              <p:cNvSpPr/>
              <p:nvPr/>
            </p:nvSpPr>
            <p:spPr>
              <a:xfrm>
                <a:off x="1773024" y="6192724"/>
                <a:ext cx="819415" cy="896721"/>
              </a:xfrm>
              <a:custGeom>
                <a:avLst/>
                <a:gdLst/>
                <a:ahLst/>
                <a:cxnLst/>
                <a:rect l="l" t="t" r="r" b="b"/>
                <a:pathLst>
                  <a:path w="775515" h="512063" extrusionOk="0">
                    <a:moveTo>
                      <a:pt x="0" y="188422"/>
                    </a:moveTo>
                    <a:lnTo>
                      <a:pt x="775515" y="0"/>
                    </a:lnTo>
                    <a:lnTo>
                      <a:pt x="775515" y="512063"/>
                    </a:lnTo>
                    <a:lnTo>
                      <a:pt x="0" y="512063"/>
                    </a:lnTo>
                    <a:lnTo>
                      <a:pt x="0" y="188422"/>
                    </a:lnTo>
                    <a:close/>
                  </a:path>
                </a:pathLst>
              </a:custGeom>
              <a:solidFill>
                <a:srgbClr val="9CC2E5"/>
              </a:solidFill>
              <a:ln>
                <a:noFill/>
              </a:ln>
            </p:spPr>
            <p:txBody>
              <a:bodyPr spcFirstLastPara="1" wrap="square" lIns="68569" tIns="34275" rIns="68569" bIns="34275" anchor="ctr" anchorCtr="0">
                <a:noAutofit/>
              </a:bodyPr>
              <a:lstStyle/>
              <a:p>
                <a:pPr algn="ctr" defTabSz="685800">
                  <a:buSzPts val="1800"/>
                </a:pPr>
                <a:endParaRPr sz="1350">
                  <a:solidFill>
                    <a:srgbClr val="3F3F3F"/>
                  </a:solidFill>
                  <a:latin typeface="Calibri"/>
                  <a:ea typeface="Calibri"/>
                  <a:cs typeface="Calibri"/>
                  <a:sym typeface="Calibri"/>
                </a:endParaRPr>
              </a:p>
            </p:txBody>
          </p:sp>
          <p:sp>
            <p:nvSpPr>
              <p:cNvPr id="123" name="Google Shape;123;p15"/>
              <p:cNvSpPr/>
              <p:nvPr/>
            </p:nvSpPr>
            <p:spPr>
              <a:xfrm>
                <a:off x="3881226" y="5337117"/>
                <a:ext cx="819415" cy="896721"/>
              </a:xfrm>
              <a:custGeom>
                <a:avLst/>
                <a:gdLst/>
                <a:ahLst/>
                <a:cxnLst/>
                <a:rect l="l" t="t" r="r" b="b"/>
                <a:pathLst>
                  <a:path w="775515" h="512063" extrusionOk="0">
                    <a:moveTo>
                      <a:pt x="0" y="188422"/>
                    </a:moveTo>
                    <a:lnTo>
                      <a:pt x="775515" y="0"/>
                    </a:lnTo>
                    <a:lnTo>
                      <a:pt x="775515" y="512063"/>
                    </a:lnTo>
                    <a:lnTo>
                      <a:pt x="0" y="512063"/>
                    </a:lnTo>
                    <a:lnTo>
                      <a:pt x="0" y="188422"/>
                    </a:lnTo>
                    <a:close/>
                  </a:path>
                </a:pathLst>
              </a:custGeom>
              <a:solidFill>
                <a:srgbClr val="0C8EE6"/>
              </a:solidFill>
              <a:ln>
                <a:noFill/>
              </a:ln>
            </p:spPr>
            <p:txBody>
              <a:bodyPr spcFirstLastPara="1" wrap="square" lIns="68569" tIns="34275" rIns="68569" bIns="34275" anchor="ctr" anchorCtr="0">
                <a:noAutofit/>
              </a:bodyPr>
              <a:lstStyle/>
              <a:p>
                <a:pPr algn="ctr" defTabSz="685800">
                  <a:buSzPts val="1800"/>
                </a:pPr>
                <a:endParaRPr sz="1350">
                  <a:solidFill>
                    <a:srgbClr val="3F3F3F"/>
                  </a:solidFill>
                  <a:latin typeface="Calibri"/>
                  <a:ea typeface="Calibri"/>
                  <a:cs typeface="Calibri"/>
                  <a:sym typeface="Calibri"/>
                </a:endParaRPr>
              </a:p>
            </p:txBody>
          </p:sp>
          <p:sp>
            <p:nvSpPr>
              <p:cNvPr id="124" name="Google Shape;124;p15"/>
              <p:cNvSpPr/>
              <p:nvPr/>
            </p:nvSpPr>
            <p:spPr>
              <a:xfrm>
                <a:off x="5989429" y="4495649"/>
                <a:ext cx="799595" cy="841469"/>
              </a:xfrm>
              <a:custGeom>
                <a:avLst/>
                <a:gdLst/>
                <a:ahLst/>
                <a:cxnLst/>
                <a:rect l="l" t="t" r="r" b="b"/>
                <a:pathLst>
                  <a:path w="775515" h="512063" extrusionOk="0">
                    <a:moveTo>
                      <a:pt x="0" y="188422"/>
                    </a:moveTo>
                    <a:lnTo>
                      <a:pt x="775515" y="0"/>
                    </a:lnTo>
                    <a:lnTo>
                      <a:pt x="775515" y="512063"/>
                    </a:lnTo>
                    <a:lnTo>
                      <a:pt x="0" y="512063"/>
                    </a:lnTo>
                    <a:lnTo>
                      <a:pt x="0" y="188422"/>
                    </a:lnTo>
                    <a:close/>
                  </a:path>
                </a:pathLst>
              </a:custGeom>
              <a:solidFill>
                <a:srgbClr val="1E4E79"/>
              </a:solidFill>
              <a:ln>
                <a:noFill/>
              </a:ln>
            </p:spPr>
            <p:txBody>
              <a:bodyPr spcFirstLastPara="1" wrap="square" lIns="68569" tIns="34275" rIns="68569" bIns="34275" anchor="ctr" anchorCtr="0">
                <a:noAutofit/>
              </a:bodyPr>
              <a:lstStyle/>
              <a:p>
                <a:pPr algn="ctr" defTabSz="685800">
                  <a:buSzPts val="1800"/>
                </a:pPr>
                <a:endParaRPr sz="1350">
                  <a:solidFill>
                    <a:srgbClr val="3F3F3F"/>
                  </a:solidFill>
                  <a:latin typeface="Calibri"/>
                  <a:ea typeface="Calibri"/>
                  <a:cs typeface="Calibri"/>
                  <a:sym typeface="Calibri"/>
                </a:endParaRPr>
              </a:p>
            </p:txBody>
          </p:sp>
          <p:sp>
            <p:nvSpPr>
              <p:cNvPr id="125" name="Google Shape;125;p15"/>
              <p:cNvSpPr/>
              <p:nvPr/>
            </p:nvSpPr>
            <p:spPr>
              <a:xfrm>
                <a:off x="467983" y="4495647"/>
                <a:ext cx="8465318" cy="2597649"/>
              </a:xfrm>
              <a:custGeom>
                <a:avLst/>
                <a:gdLst/>
                <a:ahLst/>
                <a:cxnLst/>
                <a:rect l="l" t="t" r="r" b="b"/>
                <a:pathLst>
                  <a:path w="8011795" h="1483360" extrusionOk="0">
                    <a:moveTo>
                      <a:pt x="2001011" y="1461515"/>
                    </a:moveTo>
                    <a:lnTo>
                      <a:pt x="4571" y="1461515"/>
                    </a:lnTo>
                    <a:lnTo>
                      <a:pt x="0" y="1466087"/>
                    </a:lnTo>
                    <a:lnTo>
                      <a:pt x="0" y="1478279"/>
                    </a:lnTo>
                    <a:lnTo>
                      <a:pt x="4571" y="1482851"/>
                    </a:lnTo>
                    <a:lnTo>
                      <a:pt x="2017775" y="1482851"/>
                    </a:lnTo>
                    <a:lnTo>
                      <a:pt x="2022347" y="1478279"/>
                    </a:lnTo>
                    <a:lnTo>
                      <a:pt x="2022347" y="1472183"/>
                    </a:lnTo>
                    <a:lnTo>
                      <a:pt x="2001011" y="1472183"/>
                    </a:lnTo>
                    <a:lnTo>
                      <a:pt x="2001011" y="1461515"/>
                    </a:lnTo>
                    <a:close/>
                  </a:path>
                  <a:path w="8011795" h="1483360" extrusionOk="0">
                    <a:moveTo>
                      <a:pt x="4000499" y="969263"/>
                    </a:moveTo>
                    <a:lnTo>
                      <a:pt x="2005583" y="969263"/>
                    </a:lnTo>
                    <a:lnTo>
                      <a:pt x="2001011" y="973835"/>
                    </a:lnTo>
                    <a:lnTo>
                      <a:pt x="2001011" y="1472183"/>
                    </a:lnTo>
                    <a:lnTo>
                      <a:pt x="2011679" y="1461515"/>
                    </a:lnTo>
                    <a:lnTo>
                      <a:pt x="2022347" y="1461515"/>
                    </a:lnTo>
                    <a:lnTo>
                      <a:pt x="2022347" y="989075"/>
                    </a:lnTo>
                    <a:lnTo>
                      <a:pt x="2011679" y="989075"/>
                    </a:lnTo>
                    <a:lnTo>
                      <a:pt x="2022347" y="979931"/>
                    </a:lnTo>
                    <a:lnTo>
                      <a:pt x="4000499" y="979931"/>
                    </a:lnTo>
                    <a:lnTo>
                      <a:pt x="4000499" y="969263"/>
                    </a:lnTo>
                    <a:close/>
                  </a:path>
                  <a:path w="8011795" h="1483360" extrusionOk="0">
                    <a:moveTo>
                      <a:pt x="2022347" y="1461515"/>
                    </a:moveTo>
                    <a:lnTo>
                      <a:pt x="2011679" y="1461515"/>
                    </a:lnTo>
                    <a:lnTo>
                      <a:pt x="2001011" y="1472183"/>
                    </a:lnTo>
                    <a:lnTo>
                      <a:pt x="2022347" y="1472183"/>
                    </a:lnTo>
                    <a:lnTo>
                      <a:pt x="2022347" y="1461515"/>
                    </a:lnTo>
                    <a:close/>
                  </a:path>
                  <a:path w="8011795" h="1483360" extrusionOk="0">
                    <a:moveTo>
                      <a:pt x="2022347" y="979931"/>
                    </a:moveTo>
                    <a:lnTo>
                      <a:pt x="2011679" y="989075"/>
                    </a:lnTo>
                    <a:lnTo>
                      <a:pt x="2022347" y="989075"/>
                    </a:lnTo>
                    <a:lnTo>
                      <a:pt x="2022347" y="979931"/>
                    </a:lnTo>
                    <a:close/>
                  </a:path>
                  <a:path w="8011795" h="1483360" extrusionOk="0">
                    <a:moveTo>
                      <a:pt x="4021835" y="969263"/>
                    </a:moveTo>
                    <a:lnTo>
                      <a:pt x="4011167" y="969263"/>
                    </a:lnTo>
                    <a:lnTo>
                      <a:pt x="4000499" y="979931"/>
                    </a:lnTo>
                    <a:lnTo>
                      <a:pt x="2022347" y="979931"/>
                    </a:lnTo>
                    <a:lnTo>
                      <a:pt x="2022347" y="989075"/>
                    </a:lnTo>
                    <a:lnTo>
                      <a:pt x="4017263" y="989075"/>
                    </a:lnTo>
                    <a:lnTo>
                      <a:pt x="4021835" y="984503"/>
                    </a:lnTo>
                    <a:lnTo>
                      <a:pt x="4021835" y="969263"/>
                    </a:lnTo>
                    <a:close/>
                  </a:path>
                  <a:path w="8011795" h="1483360" extrusionOk="0">
                    <a:moveTo>
                      <a:pt x="5974079" y="473963"/>
                    </a:moveTo>
                    <a:lnTo>
                      <a:pt x="4006595" y="473963"/>
                    </a:lnTo>
                    <a:lnTo>
                      <a:pt x="4000499" y="478535"/>
                    </a:lnTo>
                    <a:lnTo>
                      <a:pt x="4000499" y="979931"/>
                    </a:lnTo>
                    <a:lnTo>
                      <a:pt x="4011167" y="969263"/>
                    </a:lnTo>
                    <a:lnTo>
                      <a:pt x="4021835" y="969263"/>
                    </a:lnTo>
                    <a:lnTo>
                      <a:pt x="4021835" y="495299"/>
                    </a:lnTo>
                    <a:lnTo>
                      <a:pt x="4011167" y="495299"/>
                    </a:lnTo>
                    <a:lnTo>
                      <a:pt x="4021835" y="484631"/>
                    </a:lnTo>
                    <a:lnTo>
                      <a:pt x="5974079" y="484631"/>
                    </a:lnTo>
                    <a:lnTo>
                      <a:pt x="5974079" y="473963"/>
                    </a:lnTo>
                    <a:close/>
                  </a:path>
                  <a:path w="8011795" h="1483360" extrusionOk="0">
                    <a:moveTo>
                      <a:pt x="4021835" y="484631"/>
                    </a:moveTo>
                    <a:lnTo>
                      <a:pt x="4011167" y="495299"/>
                    </a:lnTo>
                    <a:lnTo>
                      <a:pt x="4021835" y="495299"/>
                    </a:lnTo>
                    <a:lnTo>
                      <a:pt x="4021835" y="484631"/>
                    </a:lnTo>
                    <a:close/>
                  </a:path>
                  <a:path w="8011795" h="1483360" extrusionOk="0">
                    <a:moveTo>
                      <a:pt x="5993891" y="473963"/>
                    </a:moveTo>
                    <a:lnTo>
                      <a:pt x="5984747" y="473963"/>
                    </a:lnTo>
                    <a:lnTo>
                      <a:pt x="5974079" y="484631"/>
                    </a:lnTo>
                    <a:lnTo>
                      <a:pt x="4021835" y="484631"/>
                    </a:lnTo>
                    <a:lnTo>
                      <a:pt x="4021835" y="495299"/>
                    </a:lnTo>
                    <a:lnTo>
                      <a:pt x="5989319" y="495299"/>
                    </a:lnTo>
                    <a:lnTo>
                      <a:pt x="5993891" y="489203"/>
                    </a:lnTo>
                    <a:lnTo>
                      <a:pt x="5993891" y="473963"/>
                    </a:lnTo>
                    <a:close/>
                  </a:path>
                  <a:path w="8011795" h="1483360" extrusionOk="0">
                    <a:moveTo>
                      <a:pt x="8007095" y="0"/>
                    </a:moveTo>
                    <a:lnTo>
                      <a:pt x="5978651" y="0"/>
                    </a:lnTo>
                    <a:lnTo>
                      <a:pt x="5974079" y="4572"/>
                    </a:lnTo>
                    <a:lnTo>
                      <a:pt x="5974079" y="484631"/>
                    </a:lnTo>
                    <a:lnTo>
                      <a:pt x="5984747" y="473963"/>
                    </a:lnTo>
                    <a:lnTo>
                      <a:pt x="5993891" y="473963"/>
                    </a:lnTo>
                    <a:lnTo>
                      <a:pt x="5993891" y="21336"/>
                    </a:lnTo>
                    <a:lnTo>
                      <a:pt x="5984747" y="21336"/>
                    </a:lnTo>
                    <a:lnTo>
                      <a:pt x="5993891" y="10668"/>
                    </a:lnTo>
                    <a:lnTo>
                      <a:pt x="8011667" y="10668"/>
                    </a:lnTo>
                    <a:lnTo>
                      <a:pt x="8011667" y="4572"/>
                    </a:lnTo>
                    <a:lnTo>
                      <a:pt x="8007095" y="0"/>
                    </a:lnTo>
                    <a:close/>
                  </a:path>
                  <a:path w="8011795" h="1483360" extrusionOk="0">
                    <a:moveTo>
                      <a:pt x="5993891" y="10668"/>
                    </a:moveTo>
                    <a:lnTo>
                      <a:pt x="5984747" y="21336"/>
                    </a:lnTo>
                    <a:lnTo>
                      <a:pt x="5993891" y="21336"/>
                    </a:lnTo>
                    <a:lnTo>
                      <a:pt x="5993891" y="10668"/>
                    </a:lnTo>
                    <a:close/>
                  </a:path>
                  <a:path w="8011795" h="1483360" extrusionOk="0">
                    <a:moveTo>
                      <a:pt x="8011667" y="10668"/>
                    </a:moveTo>
                    <a:lnTo>
                      <a:pt x="5993891" y="10668"/>
                    </a:lnTo>
                    <a:lnTo>
                      <a:pt x="5993891" y="21336"/>
                    </a:lnTo>
                    <a:lnTo>
                      <a:pt x="8007095" y="21336"/>
                    </a:lnTo>
                    <a:lnTo>
                      <a:pt x="8011667" y="16763"/>
                    </a:lnTo>
                    <a:lnTo>
                      <a:pt x="8011667" y="10668"/>
                    </a:lnTo>
                    <a:close/>
                  </a:path>
                </a:pathLst>
              </a:cu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defTabSz="685800">
                  <a:buSzPts val="1800"/>
                </a:pPr>
                <a:endParaRPr sz="1350">
                  <a:solidFill>
                    <a:srgbClr val="3F3F3F"/>
                  </a:solidFill>
                  <a:latin typeface="Calibri"/>
                  <a:ea typeface="Calibri"/>
                  <a:cs typeface="Calibri"/>
                  <a:sym typeface="Calibri"/>
                </a:endParaRPr>
              </a:p>
            </p:txBody>
          </p:sp>
        </p:grpSp>
        <p:sp>
          <p:nvSpPr>
            <p:cNvPr id="126" name="Google Shape;126;p15"/>
            <p:cNvSpPr/>
            <p:nvPr/>
          </p:nvSpPr>
          <p:spPr>
            <a:xfrm>
              <a:off x="4042126" y="4820692"/>
              <a:ext cx="2095686" cy="1610227"/>
            </a:xfrm>
            <a:prstGeom prst="rect">
              <a:avLst/>
            </a:prstGeom>
            <a:noFill/>
            <a:ln>
              <a:noFill/>
            </a:ln>
          </p:spPr>
          <p:txBody>
            <a:bodyPr spcFirstLastPara="1" wrap="square" lIns="68569" tIns="34275" rIns="68569" bIns="34275" anchor="t" anchorCtr="0">
              <a:noAutofit/>
            </a:bodyPr>
            <a:lstStyle/>
            <a:p>
              <a:pPr marL="128588" indent="-128588" defTabSz="685800">
                <a:buSzPts val="1200"/>
                <a:buFont typeface="Arial"/>
                <a:buChar char="•"/>
              </a:pPr>
              <a:r>
                <a:rPr lang="en-US" sz="900" cap="small" dirty="0">
                  <a:latin typeface="Calibri"/>
                  <a:ea typeface="Calibri"/>
                  <a:cs typeface="Calibri"/>
                  <a:sym typeface="Calibri"/>
                </a:rPr>
                <a:t>Live Training</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20 hour a week</a:t>
              </a:r>
              <a:endParaRPr lang="en-US"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Comprehensive syllabus</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Hands-on Projects</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Expert trainers and mentors</a:t>
              </a:r>
              <a:endParaRPr sz="900" dirty="0">
                <a:latin typeface="Calibri"/>
                <a:ea typeface="Calibri"/>
                <a:cs typeface="Calibri"/>
                <a:sym typeface="Calibri"/>
              </a:endParaRPr>
            </a:p>
          </p:txBody>
        </p:sp>
        <p:sp>
          <p:nvSpPr>
            <p:cNvPr id="127" name="Google Shape;127;p15"/>
            <p:cNvSpPr/>
            <p:nvPr/>
          </p:nvSpPr>
          <p:spPr>
            <a:xfrm>
              <a:off x="5701598" y="3923217"/>
              <a:ext cx="1915320" cy="1431400"/>
            </a:xfrm>
            <a:prstGeom prst="rect">
              <a:avLst/>
            </a:prstGeom>
            <a:noFill/>
            <a:ln>
              <a:noFill/>
            </a:ln>
          </p:spPr>
          <p:txBody>
            <a:bodyPr spcFirstLastPara="1" wrap="square" lIns="68569" tIns="34275" rIns="68569" bIns="34275" anchor="t" anchorCtr="0">
              <a:noAutofit/>
            </a:bodyPr>
            <a:lstStyle/>
            <a:p>
              <a:pPr marL="128588" indent="-128588" defTabSz="685800">
                <a:buSzPts val="1200"/>
                <a:buFont typeface="Arial"/>
                <a:buChar char="•"/>
              </a:pPr>
              <a:r>
                <a:rPr lang="en-US" sz="900" cap="small" dirty="0">
                  <a:latin typeface="Calibri"/>
                  <a:ea typeface="Calibri"/>
                  <a:cs typeface="Calibri"/>
                  <a:sym typeface="Calibri"/>
                </a:rPr>
                <a:t>4-5 Month project mentoring</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internship</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20 capstone projects</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1 client /Live project</a:t>
              </a:r>
              <a:endParaRPr sz="900" dirty="0">
                <a:latin typeface="Calibri"/>
                <a:ea typeface="Calibri"/>
                <a:cs typeface="Calibri"/>
                <a:sym typeface="Calibri"/>
              </a:endParaRPr>
            </a:p>
            <a:p>
              <a:pPr marL="128588" indent="-128588" defTabSz="685800">
                <a:buSzPts val="1200"/>
                <a:buFont typeface="Arial"/>
                <a:buChar char="•"/>
              </a:pPr>
              <a:r>
                <a:rPr lang="en-US" sz="900" cap="small" dirty="0">
                  <a:latin typeface="Calibri"/>
                  <a:ea typeface="Calibri"/>
                  <a:cs typeface="Calibri"/>
                  <a:sym typeface="Calibri"/>
                </a:rPr>
                <a:t>Experience certificate </a:t>
              </a:r>
              <a:endParaRPr sz="900" dirty="0">
                <a:latin typeface="Calibri"/>
                <a:ea typeface="Calibri"/>
                <a:cs typeface="Calibri"/>
                <a:sym typeface="Calibri"/>
              </a:endParaRPr>
            </a:p>
          </p:txBody>
        </p:sp>
        <p:sp>
          <p:nvSpPr>
            <p:cNvPr id="128" name="Google Shape;128;p15"/>
            <p:cNvSpPr txBox="1"/>
            <p:nvPr/>
          </p:nvSpPr>
          <p:spPr>
            <a:xfrm>
              <a:off x="7500904" y="3210396"/>
              <a:ext cx="1722462" cy="731869"/>
            </a:xfrm>
            <a:prstGeom prst="rect">
              <a:avLst/>
            </a:prstGeom>
            <a:noFill/>
            <a:ln>
              <a:noFill/>
            </a:ln>
          </p:spPr>
          <p:txBody>
            <a:bodyPr spcFirstLastPara="1" wrap="square" lIns="68569" tIns="34275" rIns="68569" bIns="34275" anchor="t" anchorCtr="0">
              <a:spAutoFit/>
            </a:bodyPr>
            <a:lstStyle/>
            <a:p>
              <a:pPr defTabSz="685800">
                <a:buSzPts val="1400"/>
              </a:pPr>
              <a:r>
                <a:rPr lang="en-US" sz="1050" cap="small" dirty="0">
                  <a:latin typeface="Calibri"/>
                  <a:ea typeface="Calibri"/>
                  <a:cs typeface="Calibri"/>
                  <a:sym typeface="Calibri"/>
                </a:rPr>
                <a:t>Certifications</a:t>
              </a:r>
              <a:endParaRPr sz="1050" dirty="0"/>
            </a:p>
            <a:p>
              <a:pPr marL="128588" indent="-128588" defTabSz="685800">
                <a:buSzPts val="1400"/>
                <a:buFont typeface="Arial"/>
                <a:buChar char="•"/>
              </a:pPr>
              <a:r>
                <a:rPr lang="en-US" sz="900" cap="small" dirty="0">
                  <a:latin typeface="Calibri"/>
                  <a:ea typeface="Calibri"/>
                  <a:cs typeface="Calibri"/>
                  <a:sym typeface="Calibri"/>
                </a:rPr>
                <a:t>IABAC Global</a:t>
              </a:r>
              <a:endParaRPr sz="900" dirty="0">
                <a:latin typeface="Calibri"/>
                <a:ea typeface="Calibri"/>
                <a:cs typeface="Calibri"/>
                <a:sym typeface="Calibri"/>
              </a:endParaRPr>
            </a:p>
            <a:p>
              <a:pPr marL="128588" indent="-128588" defTabSz="685800">
                <a:buSzPts val="1400"/>
                <a:buFont typeface="Arial"/>
                <a:buChar char="•"/>
              </a:pPr>
              <a:r>
                <a:rPr lang="en-US" sz="900" cap="small" dirty="0">
                  <a:latin typeface="Calibri"/>
                  <a:ea typeface="Calibri"/>
                  <a:cs typeface="Calibri"/>
                  <a:sym typeface="Calibri"/>
                </a:rPr>
                <a:t>NASSCOM</a:t>
              </a:r>
              <a:endParaRPr sz="900" dirty="0">
                <a:latin typeface="Calibri"/>
                <a:ea typeface="Calibri"/>
                <a:cs typeface="Calibri"/>
                <a:sym typeface="Calibri"/>
              </a:endParaRPr>
            </a:p>
            <a:p>
              <a:pPr marL="128588" indent="-128588" defTabSz="685800">
                <a:buSzPts val="1400"/>
                <a:buFont typeface="Arial"/>
                <a:buChar char="•"/>
              </a:pPr>
              <a:r>
                <a:rPr lang="en-US" sz="900" cap="small" dirty="0">
                  <a:latin typeface="Calibri"/>
                  <a:ea typeface="Calibri"/>
                  <a:cs typeface="Calibri"/>
                  <a:sym typeface="Calibri"/>
                </a:rPr>
                <a:t>Job Ready Program</a:t>
              </a:r>
              <a:endParaRPr sz="900" dirty="0">
                <a:latin typeface="Calibri"/>
                <a:ea typeface="Calibri"/>
                <a:cs typeface="Calibri"/>
                <a:sym typeface="Calibri"/>
              </a:endParaRPr>
            </a:p>
          </p:txBody>
        </p:sp>
      </p:grpSp>
      <p:pic>
        <p:nvPicPr>
          <p:cNvPr id="129" name="Google Shape;129;p15" descr="A person with collar shirt&#10;&#10;Description automatically generated"/>
          <p:cNvPicPr preferRelativeResize="0"/>
          <p:nvPr/>
        </p:nvPicPr>
        <p:blipFill rotWithShape="1">
          <a:blip r:embed="rId3">
            <a:alphaModFix/>
          </a:blip>
          <a:srcRect b="7483"/>
          <a:stretch/>
        </p:blipFill>
        <p:spPr>
          <a:xfrm>
            <a:off x="6214144" y="385058"/>
            <a:ext cx="907316" cy="1699135"/>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30" name="Google Shape;130;p15"/>
          <p:cNvSpPr txBox="1"/>
          <p:nvPr/>
        </p:nvSpPr>
        <p:spPr>
          <a:xfrm>
            <a:off x="0" y="635394"/>
            <a:ext cx="3802310" cy="928668"/>
          </a:xfrm>
          <a:prstGeom prst="rect">
            <a:avLst/>
          </a:prstGeom>
          <a:solidFill>
            <a:schemeClr val="accent2"/>
          </a:solidFill>
          <a:ln>
            <a:noFill/>
          </a:ln>
        </p:spPr>
        <p:txBody>
          <a:bodyPr spcFirstLastPara="1" wrap="square" lIns="68569" tIns="34275" rIns="68569" bIns="34275" anchor="b" anchorCtr="0">
            <a:noAutofit/>
          </a:bodyPr>
          <a:lstStyle/>
          <a:p>
            <a:pPr algn="r" defTabSz="685800">
              <a:lnSpc>
                <a:spcPct val="90000"/>
              </a:lnSpc>
              <a:buClr>
                <a:srgbClr val="FFFFFF"/>
              </a:buClr>
              <a:buSzPts val="2400"/>
            </a:pPr>
            <a:r>
              <a:rPr lang="en-US" sz="1200" dirty="0">
                <a:solidFill>
                  <a:srgbClr val="FFFFFF"/>
                </a:solidFill>
                <a:latin typeface="Calibri"/>
                <a:ea typeface="Calibri"/>
                <a:cs typeface="Calibri"/>
                <a:sym typeface="Calibri"/>
              </a:rPr>
              <a:t>Proven Structured Learning Approach</a:t>
            </a:r>
            <a:endParaRPr sz="800" dirty="0"/>
          </a:p>
          <a:p>
            <a:pPr algn="r" defTabSz="685800">
              <a:lnSpc>
                <a:spcPct val="90000"/>
              </a:lnSpc>
              <a:buClr>
                <a:srgbClr val="FFFFFF"/>
              </a:buClr>
              <a:buSzPts val="5400"/>
            </a:pPr>
            <a:r>
              <a:rPr lang="en-US" sz="3200" b="1" dirty="0">
                <a:solidFill>
                  <a:srgbClr val="FFFFFF"/>
                </a:solidFill>
                <a:latin typeface="Calibri"/>
                <a:ea typeface="Calibri"/>
                <a:cs typeface="Calibri"/>
                <a:sym typeface="Calibri"/>
              </a:rPr>
              <a:t>3-Phase Learning</a:t>
            </a:r>
            <a:endParaRPr sz="1600" b="1" dirty="0">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3EA0-AC9D-4692-FE8B-26B11A28BA06}"/>
              </a:ext>
            </a:extLst>
          </p:cNvPr>
          <p:cNvSpPr>
            <a:spLocks noGrp="1"/>
          </p:cNvSpPr>
          <p:nvPr>
            <p:ph type="ctrTitle"/>
          </p:nvPr>
        </p:nvSpPr>
        <p:spPr>
          <a:xfrm>
            <a:off x="231354" y="279912"/>
            <a:ext cx="8482988" cy="601438"/>
          </a:xfrm>
        </p:spPr>
        <p:txBody>
          <a:bodyPr>
            <a:normAutofit fontScale="90000"/>
          </a:bodyPr>
          <a:lstStyle/>
          <a:p>
            <a:r>
              <a:rPr lang="en-US" dirty="0"/>
              <a:t>SPOT REGISTRATION </a:t>
            </a:r>
            <a:r>
              <a:rPr lang="en-US" dirty="0">
                <a:highlight>
                  <a:srgbClr val="FF0000"/>
                </a:highlight>
              </a:rPr>
              <a:t>OFFER PRICE</a:t>
            </a:r>
            <a:endParaRPr lang="en-IN" dirty="0">
              <a:highlight>
                <a:srgbClr val="FF0000"/>
              </a:highlight>
            </a:endParaRPr>
          </a:p>
        </p:txBody>
      </p:sp>
      <p:sp>
        <p:nvSpPr>
          <p:cNvPr id="4" name="TextBox 3">
            <a:extLst>
              <a:ext uri="{FF2B5EF4-FFF2-40B4-BE49-F238E27FC236}">
                <a16:creationId xmlns:a16="http://schemas.microsoft.com/office/drawing/2014/main" id="{B07EAEEC-C49A-E1F1-8C9E-A926244B470E}"/>
              </a:ext>
            </a:extLst>
          </p:cNvPr>
          <p:cNvSpPr txBox="1"/>
          <p:nvPr/>
        </p:nvSpPr>
        <p:spPr>
          <a:xfrm>
            <a:off x="6369585" y="1576445"/>
            <a:ext cx="2510010" cy="1079654"/>
          </a:xfrm>
          <a:prstGeom prst="rect">
            <a:avLst/>
          </a:prstGeom>
          <a:noFill/>
        </p:spPr>
        <p:txBody>
          <a:bodyPr wrap="square" rtlCol="0">
            <a:noAutofit/>
          </a:bodyPr>
          <a:lstStyle/>
          <a:p>
            <a:r>
              <a:rPr lang="en-US" sz="1600" b="1" dirty="0"/>
              <a:t>Data Analyst</a:t>
            </a:r>
          </a:p>
          <a:p>
            <a:r>
              <a:rPr lang="en-US" sz="1600" b="1" dirty="0"/>
              <a:t>Classroom: INR 60,451</a:t>
            </a:r>
          </a:p>
          <a:p>
            <a:r>
              <a:rPr lang="en-US" sz="1600" b="1" dirty="0"/>
              <a:t>Online: INR 55,451</a:t>
            </a:r>
          </a:p>
          <a:p>
            <a:r>
              <a:rPr lang="en-US" sz="1600" b="1" dirty="0"/>
              <a:t>(All </a:t>
            </a:r>
            <a:r>
              <a:rPr lang="en-US" sz="1600" b="1" dirty="0" err="1"/>
              <a:t>inc</a:t>
            </a:r>
            <a:r>
              <a:rPr lang="en-US" sz="1600" b="1" dirty="0"/>
              <a:t>)</a:t>
            </a:r>
            <a:endParaRPr lang="en-IN" sz="1600" b="1" dirty="0"/>
          </a:p>
        </p:txBody>
      </p:sp>
      <p:pic>
        <p:nvPicPr>
          <p:cNvPr id="6" name="Picture 5">
            <a:extLst>
              <a:ext uri="{FF2B5EF4-FFF2-40B4-BE49-F238E27FC236}">
                <a16:creationId xmlns:a16="http://schemas.microsoft.com/office/drawing/2014/main" id="{1DF8EA22-600D-91E0-C0F2-8BF9874F6128}"/>
              </a:ext>
            </a:extLst>
          </p:cNvPr>
          <p:cNvPicPr>
            <a:picLocks noChangeAspect="1"/>
          </p:cNvPicPr>
          <p:nvPr/>
        </p:nvPicPr>
        <p:blipFill>
          <a:blip r:embed="rId2"/>
          <a:stretch>
            <a:fillRect/>
          </a:stretch>
        </p:blipFill>
        <p:spPr>
          <a:xfrm>
            <a:off x="124241" y="2838228"/>
            <a:ext cx="2990476" cy="1761905"/>
          </a:xfrm>
          <a:prstGeom prst="rect">
            <a:avLst/>
          </a:prstGeom>
        </p:spPr>
      </p:pic>
      <p:sp>
        <p:nvSpPr>
          <p:cNvPr id="8" name="TextBox 7">
            <a:extLst>
              <a:ext uri="{FF2B5EF4-FFF2-40B4-BE49-F238E27FC236}">
                <a16:creationId xmlns:a16="http://schemas.microsoft.com/office/drawing/2014/main" id="{DA09EA68-36A6-2D43-00E5-CE59DE51BC85}"/>
              </a:ext>
            </a:extLst>
          </p:cNvPr>
          <p:cNvSpPr txBox="1"/>
          <p:nvPr/>
        </p:nvSpPr>
        <p:spPr>
          <a:xfrm>
            <a:off x="3371161" y="1576445"/>
            <a:ext cx="2588964" cy="1079654"/>
          </a:xfrm>
          <a:prstGeom prst="rect">
            <a:avLst/>
          </a:prstGeom>
          <a:noFill/>
        </p:spPr>
        <p:txBody>
          <a:bodyPr wrap="square" rtlCol="0">
            <a:noAutofit/>
          </a:bodyPr>
          <a:lstStyle/>
          <a:p>
            <a:r>
              <a:rPr lang="en-US" sz="1600" b="1" dirty="0"/>
              <a:t>AI Engineer</a:t>
            </a:r>
          </a:p>
          <a:p>
            <a:r>
              <a:rPr lang="en-US" sz="1600" b="1" dirty="0"/>
              <a:t>Classroom: INR 86,900</a:t>
            </a:r>
          </a:p>
          <a:p>
            <a:r>
              <a:rPr lang="en-US" sz="1600" b="1" dirty="0"/>
              <a:t>Online: INR 81,900 </a:t>
            </a:r>
          </a:p>
          <a:p>
            <a:r>
              <a:rPr lang="en-US" sz="1600" b="1" dirty="0"/>
              <a:t>(All </a:t>
            </a:r>
            <a:r>
              <a:rPr lang="en-US" sz="1600" b="1" dirty="0" err="1"/>
              <a:t>inc</a:t>
            </a:r>
            <a:r>
              <a:rPr lang="en-US" sz="1600" b="1" dirty="0"/>
              <a:t>)</a:t>
            </a:r>
            <a:endParaRPr lang="en-IN" sz="1600" b="1" dirty="0"/>
          </a:p>
        </p:txBody>
      </p:sp>
      <p:pic>
        <p:nvPicPr>
          <p:cNvPr id="10" name="Picture 9">
            <a:extLst>
              <a:ext uri="{FF2B5EF4-FFF2-40B4-BE49-F238E27FC236}">
                <a16:creationId xmlns:a16="http://schemas.microsoft.com/office/drawing/2014/main" id="{8297BA10-13A1-DEB9-F184-F99DC3204C0A}"/>
              </a:ext>
            </a:extLst>
          </p:cNvPr>
          <p:cNvPicPr>
            <a:picLocks noChangeAspect="1"/>
          </p:cNvPicPr>
          <p:nvPr/>
        </p:nvPicPr>
        <p:blipFill>
          <a:blip r:embed="rId3"/>
          <a:stretch>
            <a:fillRect/>
          </a:stretch>
        </p:blipFill>
        <p:spPr>
          <a:xfrm>
            <a:off x="3114717" y="2800129"/>
            <a:ext cx="3152381" cy="1828571"/>
          </a:xfrm>
          <a:prstGeom prst="rect">
            <a:avLst/>
          </a:prstGeom>
        </p:spPr>
      </p:pic>
      <p:sp>
        <p:nvSpPr>
          <p:cNvPr id="11" name="TextBox 10">
            <a:extLst>
              <a:ext uri="{FF2B5EF4-FFF2-40B4-BE49-F238E27FC236}">
                <a16:creationId xmlns:a16="http://schemas.microsoft.com/office/drawing/2014/main" id="{A949A281-689F-E671-5105-99EBC0AE3D29}"/>
              </a:ext>
            </a:extLst>
          </p:cNvPr>
          <p:cNvSpPr txBox="1"/>
          <p:nvPr/>
        </p:nvSpPr>
        <p:spPr>
          <a:xfrm>
            <a:off x="264405" y="1576445"/>
            <a:ext cx="2697296" cy="1227234"/>
          </a:xfrm>
          <a:prstGeom prst="rect">
            <a:avLst/>
          </a:prstGeom>
          <a:noFill/>
        </p:spPr>
        <p:txBody>
          <a:bodyPr wrap="square" rtlCol="0">
            <a:noAutofit/>
          </a:bodyPr>
          <a:lstStyle/>
          <a:p>
            <a:r>
              <a:rPr lang="en-US" sz="1600" b="1" dirty="0"/>
              <a:t>Data Science</a:t>
            </a:r>
          </a:p>
          <a:p>
            <a:r>
              <a:rPr lang="en-US" sz="1600" b="1" dirty="0"/>
              <a:t>Classroom: INR 64,451</a:t>
            </a:r>
          </a:p>
          <a:p>
            <a:r>
              <a:rPr lang="en-US" sz="1600" b="1" dirty="0"/>
              <a:t>Online: INR 59,451</a:t>
            </a:r>
          </a:p>
          <a:p>
            <a:r>
              <a:rPr lang="en-US" sz="1600" b="1" dirty="0"/>
              <a:t>(All </a:t>
            </a:r>
            <a:r>
              <a:rPr lang="en-US" sz="1600" b="1" dirty="0" err="1"/>
              <a:t>inc</a:t>
            </a:r>
            <a:r>
              <a:rPr lang="en-US" sz="1600" b="1" dirty="0"/>
              <a:t>)</a:t>
            </a:r>
            <a:endParaRPr lang="en-IN" sz="1600" b="1" dirty="0"/>
          </a:p>
        </p:txBody>
      </p:sp>
      <p:pic>
        <p:nvPicPr>
          <p:cNvPr id="13" name="Picture 12">
            <a:extLst>
              <a:ext uri="{FF2B5EF4-FFF2-40B4-BE49-F238E27FC236}">
                <a16:creationId xmlns:a16="http://schemas.microsoft.com/office/drawing/2014/main" id="{71157299-5C90-E4D8-8869-AC1C8F0E2150}"/>
              </a:ext>
            </a:extLst>
          </p:cNvPr>
          <p:cNvPicPr>
            <a:picLocks noChangeAspect="1"/>
          </p:cNvPicPr>
          <p:nvPr/>
        </p:nvPicPr>
        <p:blipFill>
          <a:blip r:embed="rId4"/>
          <a:stretch>
            <a:fillRect/>
          </a:stretch>
        </p:blipFill>
        <p:spPr>
          <a:xfrm>
            <a:off x="6248050" y="2838228"/>
            <a:ext cx="3009524" cy="1809524"/>
          </a:xfrm>
          <a:prstGeom prst="rect">
            <a:avLst/>
          </a:prstGeom>
        </p:spPr>
      </p:pic>
    </p:spTree>
    <p:extLst>
      <p:ext uri="{BB962C8B-B14F-4D97-AF65-F5344CB8AC3E}">
        <p14:creationId xmlns:p14="http://schemas.microsoft.com/office/powerpoint/2010/main" val="939103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8E1D-180B-D9ED-C31B-AB99501D4D63}"/>
              </a:ext>
            </a:extLst>
          </p:cNvPr>
          <p:cNvSpPr>
            <a:spLocks noGrp="1"/>
          </p:cNvSpPr>
          <p:nvPr>
            <p:ph type="ctrTitle"/>
          </p:nvPr>
        </p:nvSpPr>
        <p:spPr>
          <a:xfrm>
            <a:off x="1143000" y="1084143"/>
            <a:ext cx="6858000" cy="1790700"/>
          </a:xfrm>
        </p:spPr>
        <p:txBody>
          <a:bodyPr/>
          <a:lstStyle/>
          <a:p>
            <a:r>
              <a:rPr lang="en-US" dirty="0"/>
              <a:t>Q&amp;A</a:t>
            </a:r>
          </a:p>
        </p:txBody>
      </p:sp>
    </p:spTree>
    <p:extLst>
      <p:ext uri="{BB962C8B-B14F-4D97-AF65-F5344CB8AC3E}">
        <p14:creationId xmlns:p14="http://schemas.microsoft.com/office/powerpoint/2010/main" val="1674671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5ECC-7C49-6042-9B49-9974905BB40E}"/>
              </a:ext>
            </a:extLst>
          </p:cNvPr>
          <p:cNvSpPr>
            <a:spLocks noGrp="1"/>
          </p:cNvSpPr>
          <p:nvPr>
            <p:ph type="title"/>
          </p:nvPr>
        </p:nvSpPr>
        <p:spPr>
          <a:xfrm>
            <a:off x="123939" y="245339"/>
            <a:ext cx="8725359" cy="662010"/>
          </a:xfrm>
        </p:spPr>
        <p:txBody>
          <a:bodyPr/>
          <a:lstStyle/>
          <a:p>
            <a:r>
              <a:rPr lang="en-US" b="1" dirty="0">
                <a:solidFill>
                  <a:schemeClr val="accent6">
                    <a:lumMod val="75000"/>
                  </a:schemeClr>
                </a:solidFill>
              </a:rPr>
              <a:t>AI &amp; DATA SCIENCE CARRIER PATHWAYS IN 2025-2026</a:t>
            </a:r>
            <a:endParaRPr lang="en-IN" b="1" dirty="0">
              <a:solidFill>
                <a:schemeClr val="accent6">
                  <a:lumMod val="75000"/>
                </a:schemeClr>
              </a:solidFill>
            </a:endParaRPr>
          </a:p>
        </p:txBody>
      </p:sp>
      <p:sp>
        <p:nvSpPr>
          <p:cNvPr id="3" name="Text Placeholder 2">
            <a:extLst>
              <a:ext uri="{FF2B5EF4-FFF2-40B4-BE49-F238E27FC236}">
                <a16:creationId xmlns:a16="http://schemas.microsoft.com/office/drawing/2014/main" id="{BDA8D496-6BD5-11ED-8315-3274A7B76C0F}"/>
              </a:ext>
            </a:extLst>
          </p:cNvPr>
          <p:cNvSpPr>
            <a:spLocks noGrp="1"/>
          </p:cNvSpPr>
          <p:nvPr>
            <p:ph type="body" idx="1"/>
          </p:nvPr>
        </p:nvSpPr>
        <p:spPr>
          <a:xfrm>
            <a:off x="448937" y="1156771"/>
            <a:ext cx="8400361" cy="3503953"/>
          </a:xfrm>
        </p:spPr>
        <p:txBody>
          <a:bodyPr>
            <a:noAutofit/>
          </a:bodyPr>
          <a:lstStyle/>
          <a:p>
            <a:r>
              <a:rPr lang="en-US" sz="1800" b="1" dirty="0"/>
              <a:t>Entry-Level Roles: </a:t>
            </a:r>
            <a:r>
              <a:rPr lang="en-US" sz="1800" dirty="0"/>
              <a:t>Data </a:t>
            </a:r>
            <a:r>
              <a:rPr lang="en-US" sz="1800" dirty="0" err="1"/>
              <a:t>Analyst,Junior</a:t>
            </a:r>
            <a:r>
              <a:rPr lang="en-US" sz="1800" dirty="0"/>
              <a:t> Data </a:t>
            </a:r>
            <a:r>
              <a:rPr lang="en-US" sz="1800" dirty="0" err="1"/>
              <a:t>Scientist,AI</a:t>
            </a:r>
            <a:r>
              <a:rPr lang="en-US" sz="1800" dirty="0"/>
              <a:t> </a:t>
            </a:r>
            <a:r>
              <a:rPr lang="en-US" sz="1800" dirty="0" err="1"/>
              <a:t>Intern,Research</a:t>
            </a:r>
            <a:r>
              <a:rPr lang="en-US" sz="1800" dirty="0"/>
              <a:t> Assistant.</a:t>
            </a:r>
          </a:p>
          <a:p>
            <a:endParaRPr lang="en-US" sz="1800" dirty="0"/>
          </a:p>
          <a:p>
            <a:r>
              <a:rPr lang="en-US" sz="1800" b="1" dirty="0"/>
              <a:t>Mid-Level Roles: </a:t>
            </a:r>
            <a:r>
              <a:rPr lang="en-US" sz="1800" dirty="0"/>
              <a:t>Machine Learning </a:t>
            </a:r>
            <a:r>
              <a:rPr lang="en-US" sz="1800" dirty="0" err="1"/>
              <a:t>Engineer,Data</a:t>
            </a:r>
            <a:r>
              <a:rPr lang="en-US" sz="1800" dirty="0"/>
              <a:t> </a:t>
            </a:r>
            <a:r>
              <a:rPr lang="en-US" sz="1800" dirty="0" err="1"/>
              <a:t>Scientist,Business</a:t>
            </a:r>
            <a:r>
              <a:rPr lang="en-US" sz="1800" dirty="0"/>
              <a:t> Intelligence </a:t>
            </a:r>
            <a:r>
              <a:rPr lang="en-US" sz="1800" dirty="0" err="1"/>
              <a:t>Analyst,AI</a:t>
            </a:r>
            <a:r>
              <a:rPr lang="en-US" sz="1800" dirty="0"/>
              <a:t> Consultant.</a:t>
            </a:r>
          </a:p>
          <a:p>
            <a:endParaRPr lang="en-US" sz="1800" dirty="0"/>
          </a:p>
          <a:p>
            <a:r>
              <a:rPr lang="en-US" sz="1800" b="1" dirty="0"/>
              <a:t>Senior Roles: </a:t>
            </a:r>
            <a:r>
              <a:rPr lang="en-US" sz="1800" dirty="0"/>
              <a:t>Lead Data </a:t>
            </a:r>
            <a:r>
              <a:rPr lang="en-US" sz="1800" dirty="0" err="1"/>
              <a:t>Scientist,AI</a:t>
            </a:r>
            <a:r>
              <a:rPr lang="en-US" sz="1800" dirty="0"/>
              <a:t> </a:t>
            </a:r>
            <a:r>
              <a:rPr lang="en-US" sz="1800" dirty="0" err="1"/>
              <a:t>Researcher,AI</a:t>
            </a:r>
            <a:r>
              <a:rPr lang="en-US" sz="1800" dirty="0"/>
              <a:t> Product </a:t>
            </a:r>
            <a:r>
              <a:rPr lang="en-US" sz="1800" dirty="0" err="1"/>
              <a:t>Manager,Chief</a:t>
            </a:r>
            <a:r>
              <a:rPr lang="en-US" sz="1800" dirty="0"/>
              <a:t> Data Officer (CDO).</a:t>
            </a:r>
          </a:p>
          <a:p>
            <a:endParaRPr lang="en-US" sz="1800" dirty="0"/>
          </a:p>
          <a:p>
            <a:r>
              <a:rPr lang="en-US" sz="1800" b="1" dirty="0"/>
              <a:t>Emerging Opportunities: </a:t>
            </a:r>
            <a:r>
              <a:rPr lang="en-US" sz="1800" dirty="0"/>
              <a:t>With AI applications growing in specialized sectors , emerging roles may include AI-powered healthcare consultant ,AI driven marketing strategist.</a:t>
            </a:r>
            <a:endParaRPr lang="en-IN" sz="1800" b="1" dirty="0"/>
          </a:p>
        </p:txBody>
      </p:sp>
    </p:spTree>
    <p:extLst>
      <p:ext uri="{BB962C8B-B14F-4D97-AF65-F5344CB8AC3E}">
        <p14:creationId xmlns:p14="http://schemas.microsoft.com/office/powerpoint/2010/main" val="411050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8"/>
          <p:cNvPicPr preferRelativeResize="0"/>
          <p:nvPr/>
        </p:nvPicPr>
        <p:blipFill rotWithShape="1">
          <a:blip r:embed="rId3">
            <a:alphaModFix/>
          </a:blip>
          <a:srcRect t="18443" b="12131"/>
          <a:stretch/>
        </p:blipFill>
        <p:spPr>
          <a:xfrm>
            <a:off x="1594518" y="607438"/>
            <a:ext cx="5954965" cy="1964312"/>
          </a:xfrm>
          <a:prstGeom prst="rect">
            <a:avLst/>
          </a:prstGeom>
          <a:noFill/>
          <a:ln>
            <a:noFill/>
          </a:ln>
        </p:spPr>
      </p:pic>
      <p:sp>
        <p:nvSpPr>
          <p:cNvPr id="84" name="Google Shape;84;p8"/>
          <p:cNvSpPr/>
          <p:nvPr/>
        </p:nvSpPr>
        <p:spPr>
          <a:xfrm>
            <a:off x="389826" y="411148"/>
            <a:ext cx="1896445" cy="3126137"/>
          </a:xfrm>
          <a:custGeom>
            <a:avLst/>
            <a:gdLst/>
            <a:ahLst/>
            <a:cxnLst/>
            <a:rect l="l" t="t" r="r" b="b"/>
            <a:pathLst>
              <a:path w="1896445" h="3126137" extrusionOk="0">
                <a:moveTo>
                  <a:pt x="0" y="316080"/>
                </a:moveTo>
                <a:cubicBezTo>
                  <a:pt x="2727" y="162994"/>
                  <a:pt x="180669" y="-18011"/>
                  <a:pt x="316080" y="0"/>
                </a:cubicBezTo>
                <a:cubicBezTo>
                  <a:pt x="520981" y="25256"/>
                  <a:pt x="783021" y="1624"/>
                  <a:pt x="948223" y="0"/>
                </a:cubicBezTo>
                <a:cubicBezTo>
                  <a:pt x="1113425" y="-1624"/>
                  <a:pt x="1448776" y="-28258"/>
                  <a:pt x="1580365" y="0"/>
                </a:cubicBezTo>
                <a:cubicBezTo>
                  <a:pt x="1762688" y="-28184"/>
                  <a:pt x="1871488" y="122937"/>
                  <a:pt x="1896445" y="316080"/>
                </a:cubicBezTo>
                <a:cubicBezTo>
                  <a:pt x="1874306" y="488272"/>
                  <a:pt x="1909320" y="632557"/>
                  <a:pt x="1896445" y="864755"/>
                </a:cubicBezTo>
                <a:cubicBezTo>
                  <a:pt x="1883570" y="1096954"/>
                  <a:pt x="1876268" y="1195820"/>
                  <a:pt x="1896445" y="1413430"/>
                </a:cubicBezTo>
                <a:cubicBezTo>
                  <a:pt x="1916622" y="1631041"/>
                  <a:pt x="1889547" y="1881825"/>
                  <a:pt x="1896445" y="2061864"/>
                </a:cubicBezTo>
                <a:cubicBezTo>
                  <a:pt x="1903343" y="2241903"/>
                  <a:pt x="1905904" y="2520496"/>
                  <a:pt x="1896445" y="2810057"/>
                </a:cubicBezTo>
                <a:cubicBezTo>
                  <a:pt x="1879073" y="2985891"/>
                  <a:pt x="1732752" y="3124908"/>
                  <a:pt x="1580365" y="3126137"/>
                </a:cubicBezTo>
                <a:cubicBezTo>
                  <a:pt x="1280101" y="3102122"/>
                  <a:pt x="1099296" y="3125736"/>
                  <a:pt x="973508" y="3126137"/>
                </a:cubicBezTo>
                <a:cubicBezTo>
                  <a:pt x="847720" y="3126538"/>
                  <a:pt x="591859" y="3133754"/>
                  <a:pt x="316080" y="3126137"/>
                </a:cubicBezTo>
                <a:cubicBezTo>
                  <a:pt x="142605" y="3121693"/>
                  <a:pt x="-3956" y="2999407"/>
                  <a:pt x="0" y="2810057"/>
                </a:cubicBezTo>
                <a:cubicBezTo>
                  <a:pt x="-10654" y="2483154"/>
                  <a:pt x="15950" y="2366217"/>
                  <a:pt x="0" y="2136683"/>
                </a:cubicBezTo>
                <a:cubicBezTo>
                  <a:pt x="-15950" y="1907149"/>
                  <a:pt x="6706" y="1809101"/>
                  <a:pt x="0" y="1488249"/>
                </a:cubicBezTo>
                <a:cubicBezTo>
                  <a:pt x="-6706" y="1167397"/>
                  <a:pt x="53542" y="690945"/>
                  <a:pt x="0" y="316080"/>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85" name="Google Shape;85;p8" descr="Free vector visual data concept illustration"/>
          <p:cNvPicPr preferRelativeResize="0"/>
          <p:nvPr/>
        </p:nvPicPr>
        <p:blipFill rotWithShape="1">
          <a:blip r:embed="rId4">
            <a:alphaModFix/>
          </a:blip>
          <a:srcRect/>
          <a:stretch/>
        </p:blipFill>
        <p:spPr>
          <a:xfrm>
            <a:off x="3497863" y="2627697"/>
            <a:ext cx="2412256" cy="2412256"/>
          </a:xfrm>
          <a:prstGeom prst="rect">
            <a:avLst/>
          </a:prstGeom>
          <a:noFill/>
          <a:ln>
            <a:noFill/>
          </a:ln>
        </p:spPr>
      </p:pic>
      <p:pic>
        <p:nvPicPr>
          <p:cNvPr id="86" name="Google Shape;86;p8" descr="Free vector businessman holding pencil at big complete checklist with tick marks"/>
          <p:cNvPicPr preferRelativeResize="0"/>
          <p:nvPr/>
        </p:nvPicPr>
        <p:blipFill rotWithShape="1">
          <a:blip r:embed="rId5">
            <a:alphaModFix/>
          </a:blip>
          <a:srcRect l="14743" t="7493" r="18102" b="6359"/>
          <a:stretch/>
        </p:blipFill>
        <p:spPr>
          <a:xfrm>
            <a:off x="683566" y="1915516"/>
            <a:ext cx="1238918" cy="1058691"/>
          </a:xfrm>
          <a:prstGeom prst="rect">
            <a:avLst/>
          </a:prstGeom>
          <a:noFill/>
          <a:ln>
            <a:noFill/>
          </a:ln>
        </p:spPr>
      </p:pic>
      <p:sp>
        <p:nvSpPr>
          <p:cNvPr id="87" name="Google Shape;87;p8"/>
          <p:cNvSpPr/>
          <p:nvPr/>
        </p:nvSpPr>
        <p:spPr>
          <a:xfrm>
            <a:off x="2445115" y="469367"/>
            <a:ext cx="5104367" cy="4482831"/>
          </a:xfrm>
          <a:custGeom>
            <a:avLst/>
            <a:gdLst/>
            <a:ahLst/>
            <a:cxnLst/>
            <a:rect l="l" t="t" r="r" b="b"/>
            <a:pathLst>
              <a:path w="5104367" h="4482831" extrusionOk="0">
                <a:moveTo>
                  <a:pt x="0" y="747153"/>
                </a:moveTo>
                <a:cubicBezTo>
                  <a:pt x="39503" y="372669"/>
                  <a:pt x="269029" y="-56098"/>
                  <a:pt x="747153" y="0"/>
                </a:cubicBezTo>
                <a:cubicBezTo>
                  <a:pt x="1043147" y="14634"/>
                  <a:pt x="1060940" y="-618"/>
                  <a:pt x="1348830" y="0"/>
                </a:cubicBezTo>
                <a:cubicBezTo>
                  <a:pt x="1636720" y="618"/>
                  <a:pt x="1789516" y="-1828"/>
                  <a:pt x="1914406" y="0"/>
                </a:cubicBezTo>
                <a:cubicBezTo>
                  <a:pt x="2039296" y="1828"/>
                  <a:pt x="2278181" y="-24247"/>
                  <a:pt x="2443882" y="0"/>
                </a:cubicBezTo>
                <a:cubicBezTo>
                  <a:pt x="2609583" y="24247"/>
                  <a:pt x="2873834" y="1750"/>
                  <a:pt x="3045559" y="0"/>
                </a:cubicBezTo>
                <a:cubicBezTo>
                  <a:pt x="3217284" y="-1750"/>
                  <a:pt x="3402219" y="-9693"/>
                  <a:pt x="3647235" y="0"/>
                </a:cubicBezTo>
                <a:cubicBezTo>
                  <a:pt x="3892251" y="9693"/>
                  <a:pt x="4079980" y="-18511"/>
                  <a:pt x="4357214" y="0"/>
                </a:cubicBezTo>
                <a:cubicBezTo>
                  <a:pt x="4746252" y="2797"/>
                  <a:pt x="5110793" y="327473"/>
                  <a:pt x="5104367" y="747153"/>
                </a:cubicBezTo>
                <a:cubicBezTo>
                  <a:pt x="5118545" y="1031410"/>
                  <a:pt x="5073621" y="1089086"/>
                  <a:pt x="5104367" y="1404629"/>
                </a:cubicBezTo>
                <a:cubicBezTo>
                  <a:pt x="5135113" y="1720172"/>
                  <a:pt x="5123975" y="1764137"/>
                  <a:pt x="5104367" y="1942563"/>
                </a:cubicBezTo>
                <a:cubicBezTo>
                  <a:pt x="5084759" y="2120989"/>
                  <a:pt x="5097271" y="2336423"/>
                  <a:pt x="5104367" y="2480498"/>
                </a:cubicBezTo>
                <a:cubicBezTo>
                  <a:pt x="5111463" y="2624573"/>
                  <a:pt x="5111917" y="2745583"/>
                  <a:pt x="5104367" y="2988547"/>
                </a:cubicBezTo>
                <a:cubicBezTo>
                  <a:pt x="5096817" y="3231511"/>
                  <a:pt x="5070134" y="3395028"/>
                  <a:pt x="5104367" y="3735678"/>
                </a:cubicBezTo>
                <a:cubicBezTo>
                  <a:pt x="5161418" y="4188968"/>
                  <a:pt x="4756918" y="4395066"/>
                  <a:pt x="4357214" y="4482831"/>
                </a:cubicBezTo>
                <a:cubicBezTo>
                  <a:pt x="4112138" y="4458365"/>
                  <a:pt x="4027211" y="4485467"/>
                  <a:pt x="3863839" y="4482831"/>
                </a:cubicBezTo>
                <a:cubicBezTo>
                  <a:pt x="3700467" y="4480195"/>
                  <a:pt x="3393688" y="4494440"/>
                  <a:pt x="3226062" y="4482831"/>
                </a:cubicBezTo>
                <a:cubicBezTo>
                  <a:pt x="3058436" y="4471222"/>
                  <a:pt x="2917302" y="4479906"/>
                  <a:pt x="2732687" y="4482831"/>
                </a:cubicBezTo>
                <a:cubicBezTo>
                  <a:pt x="2548073" y="4485756"/>
                  <a:pt x="2417082" y="4494899"/>
                  <a:pt x="2203211" y="4482831"/>
                </a:cubicBezTo>
                <a:cubicBezTo>
                  <a:pt x="1989340" y="4470763"/>
                  <a:pt x="1772788" y="4490163"/>
                  <a:pt x="1565433" y="4482831"/>
                </a:cubicBezTo>
                <a:cubicBezTo>
                  <a:pt x="1358078" y="4475499"/>
                  <a:pt x="1007901" y="4486122"/>
                  <a:pt x="747153" y="4482831"/>
                </a:cubicBezTo>
                <a:cubicBezTo>
                  <a:pt x="394852" y="4438222"/>
                  <a:pt x="30038" y="4170312"/>
                  <a:pt x="0" y="3735678"/>
                </a:cubicBezTo>
                <a:cubicBezTo>
                  <a:pt x="414" y="3506293"/>
                  <a:pt x="7805" y="3261489"/>
                  <a:pt x="0" y="3078203"/>
                </a:cubicBezTo>
                <a:cubicBezTo>
                  <a:pt x="-7805" y="2894917"/>
                  <a:pt x="23869" y="2723456"/>
                  <a:pt x="0" y="2570153"/>
                </a:cubicBezTo>
                <a:cubicBezTo>
                  <a:pt x="-23869" y="2416850"/>
                  <a:pt x="3904" y="2176818"/>
                  <a:pt x="0" y="2032219"/>
                </a:cubicBezTo>
                <a:cubicBezTo>
                  <a:pt x="-3904" y="1887620"/>
                  <a:pt x="26131" y="1595178"/>
                  <a:pt x="0" y="1374743"/>
                </a:cubicBezTo>
                <a:cubicBezTo>
                  <a:pt x="-26131" y="1154308"/>
                  <a:pt x="-26808" y="993313"/>
                  <a:pt x="0" y="747153"/>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88" name="Google Shape;88;p8"/>
          <p:cNvSpPr/>
          <p:nvPr/>
        </p:nvSpPr>
        <p:spPr>
          <a:xfrm>
            <a:off x="4043786" y="454813"/>
            <a:ext cx="1528103" cy="4095804"/>
          </a:xfrm>
          <a:custGeom>
            <a:avLst/>
            <a:gdLst/>
            <a:ahLst/>
            <a:cxnLst/>
            <a:rect l="l" t="t" r="r" b="b"/>
            <a:pathLst>
              <a:path w="1528103" h="4095804" extrusionOk="0">
                <a:moveTo>
                  <a:pt x="0" y="254689"/>
                </a:moveTo>
                <a:cubicBezTo>
                  <a:pt x="19180" y="121645"/>
                  <a:pt x="120992" y="-22454"/>
                  <a:pt x="254689" y="0"/>
                </a:cubicBezTo>
                <a:cubicBezTo>
                  <a:pt x="425527" y="5633"/>
                  <a:pt x="583057" y="-4846"/>
                  <a:pt x="753864" y="0"/>
                </a:cubicBezTo>
                <a:cubicBezTo>
                  <a:pt x="924671" y="4846"/>
                  <a:pt x="1042991" y="-5620"/>
                  <a:pt x="1273414" y="0"/>
                </a:cubicBezTo>
                <a:cubicBezTo>
                  <a:pt x="1404727" y="23205"/>
                  <a:pt x="1540196" y="95225"/>
                  <a:pt x="1528103" y="254689"/>
                </a:cubicBezTo>
                <a:cubicBezTo>
                  <a:pt x="1505136" y="395718"/>
                  <a:pt x="1532848" y="556619"/>
                  <a:pt x="1528103" y="780698"/>
                </a:cubicBezTo>
                <a:cubicBezTo>
                  <a:pt x="1523358" y="1004777"/>
                  <a:pt x="1546600" y="1100507"/>
                  <a:pt x="1528103" y="1270843"/>
                </a:cubicBezTo>
                <a:cubicBezTo>
                  <a:pt x="1509606" y="1441179"/>
                  <a:pt x="1521890" y="1545367"/>
                  <a:pt x="1528103" y="1760988"/>
                </a:cubicBezTo>
                <a:cubicBezTo>
                  <a:pt x="1534316" y="1976610"/>
                  <a:pt x="1529007" y="2169702"/>
                  <a:pt x="1528103" y="2286997"/>
                </a:cubicBezTo>
                <a:cubicBezTo>
                  <a:pt x="1527199" y="2404292"/>
                  <a:pt x="1540909" y="2605100"/>
                  <a:pt x="1528103" y="2813006"/>
                </a:cubicBezTo>
                <a:cubicBezTo>
                  <a:pt x="1515297" y="3020912"/>
                  <a:pt x="1511078" y="3509729"/>
                  <a:pt x="1528103" y="3841115"/>
                </a:cubicBezTo>
                <a:cubicBezTo>
                  <a:pt x="1539838" y="3982486"/>
                  <a:pt x="1413206" y="4082432"/>
                  <a:pt x="1273414" y="4095804"/>
                </a:cubicBezTo>
                <a:cubicBezTo>
                  <a:pt x="1152041" y="4072077"/>
                  <a:pt x="914209" y="4104575"/>
                  <a:pt x="794613" y="4095804"/>
                </a:cubicBezTo>
                <a:cubicBezTo>
                  <a:pt x="675017" y="4087033"/>
                  <a:pt x="443259" y="4070525"/>
                  <a:pt x="254689" y="4095804"/>
                </a:cubicBezTo>
                <a:cubicBezTo>
                  <a:pt x="88772" y="4085920"/>
                  <a:pt x="-28637" y="3977557"/>
                  <a:pt x="0" y="3841115"/>
                </a:cubicBezTo>
                <a:cubicBezTo>
                  <a:pt x="4070" y="3629654"/>
                  <a:pt x="6001" y="3306086"/>
                  <a:pt x="0" y="3171649"/>
                </a:cubicBezTo>
                <a:cubicBezTo>
                  <a:pt x="-6001" y="3037212"/>
                  <a:pt x="8252" y="2737651"/>
                  <a:pt x="0" y="2609775"/>
                </a:cubicBezTo>
                <a:cubicBezTo>
                  <a:pt x="-8252" y="2481899"/>
                  <a:pt x="-25520" y="2140030"/>
                  <a:pt x="0" y="1940309"/>
                </a:cubicBezTo>
                <a:cubicBezTo>
                  <a:pt x="25520" y="1740588"/>
                  <a:pt x="12717" y="1652248"/>
                  <a:pt x="0" y="1414300"/>
                </a:cubicBezTo>
                <a:cubicBezTo>
                  <a:pt x="-12717" y="1176352"/>
                  <a:pt x="-23637" y="986292"/>
                  <a:pt x="0" y="852427"/>
                </a:cubicBezTo>
                <a:cubicBezTo>
                  <a:pt x="23637" y="718562"/>
                  <a:pt x="16159" y="536822"/>
                  <a:pt x="0" y="254689"/>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89" name="Google Shape;89;p8" descr="Free vector abstract technology sql illustration"/>
          <p:cNvPicPr preferRelativeResize="0"/>
          <p:nvPr/>
        </p:nvPicPr>
        <p:blipFill rotWithShape="1">
          <a:blip r:embed="rId6">
            <a:alphaModFix/>
          </a:blip>
          <a:srcRect/>
          <a:stretch/>
        </p:blipFill>
        <p:spPr>
          <a:xfrm>
            <a:off x="2688294" y="2855732"/>
            <a:ext cx="1036683" cy="1036683"/>
          </a:xfrm>
          <a:prstGeom prst="rect">
            <a:avLst/>
          </a:prstGeom>
          <a:noFill/>
          <a:ln>
            <a:noFill/>
          </a:ln>
        </p:spPr>
      </p:pic>
      <p:sp>
        <p:nvSpPr>
          <p:cNvPr id="90" name="Google Shape;90;p8"/>
          <p:cNvSpPr/>
          <p:nvPr/>
        </p:nvSpPr>
        <p:spPr>
          <a:xfrm>
            <a:off x="2403725" y="440258"/>
            <a:ext cx="1530637" cy="4095804"/>
          </a:xfrm>
          <a:custGeom>
            <a:avLst/>
            <a:gdLst/>
            <a:ahLst/>
            <a:cxnLst/>
            <a:rect l="l" t="t" r="r" b="b"/>
            <a:pathLst>
              <a:path w="1530637" h="4095804" extrusionOk="0">
                <a:moveTo>
                  <a:pt x="0" y="255111"/>
                </a:moveTo>
                <a:cubicBezTo>
                  <a:pt x="15717" y="143208"/>
                  <a:pt x="129933" y="-11083"/>
                  <a:pt x="255111" y="0"/>
                </a:cubicBezTo>
                <a:cubicBezTo>
                  <a:pt x="393863" y="-3468"/>
                  <a:pt x="521539" y="-20834"/>
                  <a:pt x="785727" y="0"/>
                </a:cubicBezTo>
                <a:cubicBezTo>
                  <a:pt x="1049915" y="20834"/>
                  <a:pt x="1082855" y="-5940"/>
                  <a:pt x="1275526" y="0"/>
                </a:cubicBezTo>
                <a:cubicBezTo>
                  <a:pt x="1399372" y="10492"/>
                  <a:pt x="1560638" y="106123"/>
                  <a:pt x="1530637" y="255111"/>
                </a:cubicBezTo>
                <a:cubicBezTo>
                  <a:pt x="1545983" y="427749"/>
                  <a:pt x="1520086" y="518718"/>
                  <a:pt x="1530637" y="745141"/>
                </a:cubicBezTo>
                <a:cubicBezTo>
                  <a:pt x="1541189" y="971564"/>
                  <a:pt x="1547718" y="1096153"/>
                  <a:pt x="1530637" y="1235170"/>
                </a:cubicBezTo>
                <a:cubicBezTo>
                  <a:pt x="1513556" y="1374187"/>
                  <a:pt x="1521894" y="1524967"/>
                  <a:pt x="1530637" y="1796911"/>
                </a:cubicBezTo>
                <a:cubicBezTo>
                  <a:pt x="1539380" y="2068855"/>
                  <a:pt x="1519052" y="2260870"/>
                  <a:pt x="1530637" y="2394508"/>
                </a:cubicBezTo>
                <a:cubicBezTo>
                  <a:pt x="1542222" y="2528146"/>
                  <a:pt x="1548110" y="2826788"/>
                  <a:pt x="1530637" y="2956249"/>
                </a:cubicBezTo>
                <a:cubicBezTo>
                  <a:pt x="1513164" y="3085710"/>
                  <a:pt x="1561206" y="3458576"/>
                  <a:pt x="1530637" y="3840693"/>
                </a:cubicBezTo>
                <a:cubicBezTo>
                  <a:pt x="1531666" y="3990039"/>
                  <a:pt x="1416267" y="4099736"/>
                  <a:pt x="1275526" y="4095804"/>
                </a:cubicBezTo>
                <a:cubicBezTo>
                  <a:pt x="1072441" y="4074326"/>
                  <a:pt x="951618" y="4101813"/>
                  <a:pt x="755114" y="4095804"/>
                </a:cubicBezTo>
                <a:cubicBezTo>
                  <a:pt x="558610" y="4089795"/>
                  <a:pt x="486400" y="4106747"/>
                  <a:pt x="255111" y="4095804"/>
                </a:cubicBezTo>
                <a:cubicBezTo>
                  <a:pt x="111825" y="4105685"/>
                  <a:pt x="-12021" y="3998963"/>
                  <a:pt x="0" y="3840693"/>
                </a:cubicBezTo>
                <a:cubicBezTo>
                  <a:pt x="-18170" y="3711913"/>
                  <a:pt x="-16768" y="3508442"/>
                  <a:pt x="0" y="3278952"/>
                </a:cubicBezTo>
                <a:cubicBezTo>
                  <a:pt x="16768" y="3049462"/>
                  <a:pt x="20676" y="3011642"/>
                  <a:pt x="0" y="2788922"/>
                </a:cubicBezTo>
                <a:cubicBezTo>
                  <a:pt x="-20676" y="2566202"/>
                  <a:pt x="2370" y="2402886"/>
                  <a:pt x="0" y="2191325"/>
                </a:cubicBezTo>
                <a:cubicBezTo>
                  <a:pt x="-2370" y="1979764"/>
                  <a:pt x="15977" y="1860805"/>
                  <a:pt x="0" y="1629584"/>
                </a:cubicBezTo>
                <a:cubicBezTo>
                  <a:pt x="-15977" y="1398363"/>
                  <a:pt x="-18575" y="1303126"/>
                  <a:pt x="0" y="1103699"/>
                </a:cubicBezTo>
                <a:cubicBezTo>
                  <a:pt x="18575" y="904272"/>
                  <a:pt x="27577" y="482593"/>
                  <a:pt x="0" y="255111"/>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91" name="Google Shape;91;p8"/>
          <p:cNvPicPr preferRelativeResize="0"/>
          <p:nvPr/>
        </p:nvPicPr>
        <p:blipFill rotWithShape="1">
          <a:blip r:embed="rId7">
            <a:alphaModFix/>
          </a:blip>
          <a:srcRect/>
          <a:stretch/>
        </p:blipFill>
        <p:spPr>
          <a:xfrm>
            <a:off x="5887309" y="2694866"/>
            <a:ext cx="1383818" cy="1308678"/>
          </a:xfrm>
          <a:prstGeom prst="rect">
            <a:avLst/>
          </a:prstGeom>
          <a:noFill/>
          <a:ln>
            <a:noFill/>
          </a:ln>
        </p:spPr>
      </p:pic>
      <p:sp>
        <p:nvSpPr>
          <p:cNvPr id="92" name="Google Shape;92;p8"/>
          <p:cNvSpPr/>
          <p:nvPr/>
        </p:nvSpPr>
        <p:spPr>
          <a:xfrm>
            <a:off x="5642155" y="469368"/>
            <a:ext cx="1694192" cy="4095804"/>
          </a:xfrm>
          <a:custGeom>
            <a:avLst/>
            <a:gdLst/>
            <a:ahLst/>
            <a:cxnLst/>
            <a:rect l="l" t="t" r="r" b="b"/>
            <a:pathLst>
              <a:path w="1694192" h="4095804" extrusionOk="0">
                <a:moveTo>
                  <a:pt x="0" y="282371"/>
                </a:moveTo>
                <a:cubicBezTo>
                  <a:pt x="2402" y="121634"/>
                  <a:pt x="116745" y="-34579"/>
                  <a:pt x="282371" y="0"/>
                </a:cubicBezTo>
                <a:cubicBezTo>
                  <a:pt x="532030" y="3189"/>
                  <a:pt x="575761" y="174"/>
                  <a:pt x="858391" y="0"/>
                </a:cubicBezTo>
                <a:cubicBezTo>
                  <a:pt x="1141021" y="-174"/>
                  <a:pt x="1210236" y="3427"/>
                  <a:pt x="1411821" y="0"/>
                </a:cubicBezTo>
                <a:cubicBezTo>
                  <a:pt x="1540631" y="6404"/>
                  <a:pt x="1663478" y="120738"/>
                  <a:pt x="1694192" y="282371"/>
                </a:cubicBezTo>
                <a:cubicBezTo>
                  <a:pt x="1720902" y="466481"/>
                  <a:pt x="1708641" y="676343"/>
                  <a:pt x="1694192" y="906192"/>
                </a:cubicBezTo>
                <a:cubicBezTo>
                  <a:pt x="1679743" y="1136041"/>
                  <a:pt x="1692569" y="1264471"/>
                  <a:pt x="1694192" y="1565324"/>
                </a:cubicBezTo>
                <a:cubicBezTo>
                  <a:pt x="1695815" y="1866177"/>
                  <a:pt x="1674716" y="1833402"/>
                  <a:pt x="1694192" y="2047902"/>
                </a:cubicBezTo>
                <a:cubicBezTo>
                  <a:pt x="1713668" y="2262402"/>
                  <a:pt x="1720077" y="2475423"/>
                  <a:pt x="1694192" y="2707034"/>
                </a:cubicBezTo>
                <a:cubicBezTo>
                  <a:pt x="1668307" y="2938645"/>
                  <a:pt x="1716910" y="3037282"/>
                  <a:pt x="1694192" y="3260233"/>
                </a:cubicBezTo>
                <a:cubicBezTo>
                  <a:pt x="1671474" y="3483184"/>
                  <a:pt x="1667878" y="3617418"/>
                  <a:pt x="1694192" y="3813433"/>
                </a:cubicBezTo>
                <a:cubicBezTo>
                  <a:pt x="1685245" y="3978912"/>
                  <a:pt x="1548973" y="4106666"/>
                  <a:pt x="1411821" y="4095804"/>
                </a:cubicBezTo>
                <a:cubicBezTo>
                  <a:pt x="1158967" y="4107188"/>
                  <a:pt x="942063" y="4084339"/>
                  <a:pt x="824507" y="4095804"/>
                </a:cubicBezTo>
                <a:cubicBezTo>
                  <a:pt x="706951" y="4107269"/>
                  <a:pt x="527955" y="4088513"/>
                  <a:pt x="282371" y="4095804"/>
                </a:cubicBezTo>
                <a:cubicBezTo>
                  <a:pt x="118829" y="4122292"/>
                  <a:pt x="-9661" y="3950851"/>
                  <a:pt x="0" y="3813433"/>
                </a:cubicBezTo>
                <a:cubicBezTo>
                  <a:pt x="27277" y="3574698"/>
                  <a:pt x="-5564" y="3484894"/>
                  <a:pt x="0" y="3189612"/>
                </a:cubicBezTo>
                <a:cubicBezTo>
                  <a:pt x="5564" y="2894330"/>
                  <a:pt x="-243" y="2835556"/>
                  <a:pt x="0" y="2671723"/>
                </a:cubicBezTo>
                <a:cubicBezTo>
                  <a:pt x="243" y="2507890"/>
                  <a:pt x="4570" y="2204357"/>
                  <a:pt x="0" y="2047902"/>
                </a:cubicBezTo>
                <a:cubicBezTo>
                  <a:pt x="-4570" y="1891447"/>
                  <a:pt x="3725" y="1726641"/>
                  <a:pt x="0" y="1530013"/>
                </a:cubicBezTo>
                <a:cubicBezTo>
                  <a:pt x="-3725" y="1333385"/>
                  <a:pt x="-19436" y="1090059"/>
                  <a:pt x="0" y="870881"/>
                </a:cubicBezTo>
                <a:cubicBezTo>
                  <a:pt x="19436" y="651703"/>
                  <a:pt x="-9018" y="551834"/>
                  <a:pt x="0" y="282371"/>
                </a:cubicBezTo>
                <a:close/>
              </a:path>
            </a:pathLst>
          </a:cu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93" name="Google Shape;93;p8"/>
          <p:cNvSpPr txBox="1"/>
          <p:nvPr/>
        </p:nvSpPr>
        <p:spPr>
          <a:xfrm>
            <a:off x="6078654" y="4153424"/>
            <a:ext cx="880369" cy="253916"/>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chemeClr val="lt1"/>
                </a:solidFill>
                <a:latin typeface="Calibri"/>
                <a:ea typeface="Calibri"/>
                <a:cs typeface="Calibri"/>
                <a:sym typeface="Calibri"/>
              </a:rPr>
              <a:t>ML Engineer</a:t>
            </a:r>
            <a:endParaRPr/>
          </a:p>
        </p:txBody>
      </p:sp>
      <p:sp>
        <p:nvSpPr>
          <p:cNvPr id="94" name="Google Shape;94;p8"/>
          <p:cNvSpPr txBox="1"/>
          <p:nvPr/>
        </p:nvSpPr>
        <p:spPr>
          <a:xfrm>
            <a:off x="760219" y="3023443"/>
            <a:ext cx="1165704" cy="415498"/>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chemeClr val="lt1"/>
                </a:solidFill>
                <a:latin typeface="Calibri"/>
                <a:ea typeface="Calibri"/>
                <a:cs typeface="Calibri"/>
                <a:sym typeface="Calibri"/>
              </a:rPr>
              <a:t>Business Leader /</a:t>
            </a:r>
            <a:endParaRPr/>
          </a:p>
          <a:p>
            <a:pPr marL="0" marR="0" lvl="0" indent="0" algn="l" rtl="0">
              <a:spcBef>
                <a:spcPts val="0"/>
              </a:spcBef>
              <a:spcAft>
                <a:spcPts val="0"/>
              </a:spcAft>
              <a:buNone/>
            </a:pPr>
            <a:r>
              <a:rPr lang="en-US" sz="1050" b="1">
                <a:solidFill>
                  <a:schemeClr val="lt1"/>
                </a:solidFill>
                <a:latin typeface="Calibri"/>
                <a:ea typeface="Calibri"/>
                <a:cs typeface="Calibri"/>
                <a:sym typeface="Calibri"/>
              </a:rPr>
              <a:t>Domain Experts</a:t>
            </a:r>
            <a:endParaRPr/>
          </a:p>
        </p:txBody>
      </p:sp>
      <p:sp>
        <p:nvSpPr>
          <p:cNvPr id="95" name="Google Shape;95;p8"/>
          <p:cNvSpPr txBox="1"/>
          <p:nvPr/>
        </p:nvSpPr>
        <p:spPr>
          <a:xfrm>
            <a:off x="4263165" y="4550188"/>
            <a:ext cx="1162113" cy="300082"/>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lt1"/>
                </a:solidFill>
                <a:latin typeface="Calibri"/>
                <a:ea typeface="Calibri"/>
                <a:cs typeface="Calibri"/>
                <a:sym typeface="Calibri"/>
              </a:rPr>
              <a:t>Data Scientist</a:t>
            </a:r>
            <a:endParaRPr/>
          </a:p>
        </p:txBody>
      </p:sp>
      <p:sp>
        <p:nvSpPr>
          <p:cNvPr id="96" name="Google Shape;96;p8"/>
          <p:cNvSpPr txBox="1"/>
          <p:nvPr/>
        </p:nvSpPr>
        <p:spPr>
          <a:xfrm>
            <a:off x="2738972" y="4153424"/>
            <a:ext cx="968535" cy="253916"/>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chemeClr val="lt1"/>
                </a:solidFill>
                <a:latin typeface="Calibri"/>
                <a:ea typeface="Calibri"/>
                <a:cs typeface="Calibri"/>
                <a:sym typeface="Calibri"/>
              </a:rPr>
              <a:t>Data Engineer</a:t>
            </a:r>
            <a:endParaRPr/>
          </a:p>
        </p:txBody>
      </p:sp>
      <p:sp>
        <p:nvSpPr>
          <p:cNvPr id="97" name="Google Shape;97;p8"/>
          <p:cNvSpPr txBox="1"/>
          <p:nvPr/>
        </p:nvSpPr>
        <p:spPr>
          <a:xfrm>
            <a:off x="4300735" y="4153424"/>
            <a:ext cx="952505" cy="253916"/>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1">
                <a:solidFill>
                  <a:schemeClr val="lt1"/>
                </a:solidFill>
                <a:latin typeface="Calibri"/>
                <a:ea typeface="Calibri"/>
                <a:cs typeface="Calibri"/>
                <a:sym typeface="Calibri"/>
              </a:rPr>
              <a:t>Data Scientist</a:t>
            </a:r>
            <a:endParaRPr/>
          </a:p>
        </p:txBody>
      </p:sp>
      <p:pic>
        <p:nvPicPr>
          <p:cNvPr id="2" name="Google Shape;85;p8" descr="Free vector visual data concept illustration">
            <a:extLst>
              <a:ext uri="{FF2B5EF4-FFF2-40B4-BE49-F238E27FC236}">
                <a16:creationId xmlns:a16="http://schemas.microsoft.com/office/drawing/2014/main" id="{0A201ADF-AE27-2D2F-81C3-1C445C6D20AD}"/>
              </a:ext>
            </a:extLst>
          </p:cNvPr>
          <p:cNvPicPr preferRelativeResize="0"/>
          <p:nvPr/>
        </p:nvPicPr>
        <p:blipFill rotWithShape="1">
          <a:blip r:embed="rId4">
            <a:alphaModFix/>
          </a:blip>
          <a:srcRect/>
          <a:stretch/>
        </p:blipFill>
        <p:spPr>
          <a:xfrm>
            <a:off x="4112215" y="2738930"/>
            <a:ext cx="1361405" cy="1425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7"/>
                                        </p:tgtEl>
                                      </p:cBhvr>
                                    </p:animEffect>
                                    <p:set>
                                      <p:cBhvr>
                                        <p:cTn id="37" dur="1" fill="hold">
                                          <p:stCondLst>
                                            <p:cond delay="500"/>
                                          </p:stCondLst>
                                        </p:cTn>
                                        <p:tgtEl>
                                          <p:spTgt spid="8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1"/>
                                  </p:stCondLst>
                                  <p:childTnLst>
                                    <p:animEffect transition="out" filter="fade">
                                      <p:cBhvr>
                                        <p:cTn id="41" dur="499"/>
                                        <p:tgtEl>
                                          <p:spTgt spid="95"/>
                                        </p:tgtEl>
                                      </p:cBhvr>
                                    </p:animEffect>
                                    <p:set>
                                      <p:cBhvr>
                                        <p:cTn id="42" dur="1" fill="hold">
                                          <p:stCondLst>
                                            <p:cond delay="499"/>
                                          </p:stCondLst>
                                        </p:cTn>
                                        <p:tgtEl>
                                          <p:spTgt spid="9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5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fade">
                                      <p:cBhvr>
                                        <p:cTn id="72" dur="500"/>
                                        <p:tgtEl>
                                          <p:spTgt spid="8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fade">
                                      <p:cBhvr>
                                        <p:cTn id="82" dur="500"/>
                                        <p:tgtEl>
                                          <p:spTgt spid="9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fade">
                                      <p:cBhvr>
                                        <p:cTn id="87" dur="500"/>
                                        <p:tgtEl>
                                          <p:spTgt spid="9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1017F-8E35-3055-4208-A3F517DADC39}"/>
              </a:ext>
            </a:extLst>
          </p:cNvPr>
          <p:cNvPicPr>
            <a:picLocks noChangeAspect="1"/>
          </p:cNvPicPr>
          <p:nvPr/>
        </p:nvPicPr>
        <p:blipFill>
          <a:blip r:embed="rId2"/>
          <a:stretch>
            <a:fillRect/>
          </a:stretch>
        </p:blipFill>
        <p:spPr>
          <a:xfrm>
            <a:off x="302150" y="901975"/>
            <a:ext cx="2684369" cy="1669775"/>
          </a:xfrm>
          <a:prstGeom prst="rect">
            <a:avLst/>
          </a:prstGeom>
        </p:spPr>
      </p:pic>
      <p:pic>
        <p:nvPicPr>
          <p:cNvPr id="3" name="Picture 2" descr="Data Warehouse vs Database | Detailed Overview and Key Differences">
            <a:extLst>
              <a:ext uri="{FF2B5EF4-FFF2-40B4-BE49-F238E27FC236}">
                <a16:creationId xmlns:a16="http://schemas.microsoft.com/office/drawing/2014/main" id="{DC9B9E49-2FAE-8073-D7A6-DA550D1AB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380" y="901975"/>
            <a:ext cx="2684369" cy="1669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15 Power BI Projects Examples and Ideas for Practice">
            <a:extLst>
              <a:ext uri="{FF2B5EF4-FFF2-40B4-BE49-F238E27FC236}">
                <a16:creationId xmlns:a16="http://schemas.microsoft.com/office/drawing/2014/main" id="{5587DF29-BDC2-5E5E-B7E1-FA694257B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527" y="901975"/>
            <a:ext cx="2491323" cy="1746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3A4E0D-E292-4348-6E8B-D6093BCFCFE1}"/>
              </a:ext>
            </a:extLst>
          </p:cNvPr>
          <p:cNvPicPr>
            <a:picLocks noChangeAspect="1"/>
          </p:cNvPicPr>
          <p:nvPr/>
        </p:nvPicPr>
        <p:blipFill>
          <a:blip r:embed="rId5"/>
          <a:stretch>
            <a:fillRect/>
          </a:stretch>
        </p:blipFill>
        <p:spPr>
          <a:xfrm>
            <a:off x="302151" y="3070964"/>
            <a:ext cx="2684368" cy="1749287"/>
          </a:xfrm>
          <a:prstGeom prst="rect">
            <a:avLst/>
          </a:prstGeom>
        </p:spPr>
      </p:pic>
      <p:pic>
        <p:nvPicPr>
          <p:cNvPr id="6" name="Picture 5" descr="MBA in Business Analytics | Clarkson ...">
            <a:extLst>
              <a:ext uri="{FF2B5EF4-FFF2-40B4-BE49-F238E27FC236}">
                <a16:creationId xmlns:a16="http://schemas.microsoft.com/office/drawing/2014/main" id="{DC5723C5-412D-427D-8FA6-325F4FF31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380" y="3070965"/>
            <a:ext cx="2684368" cy="17492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D982EB-7F2F-CA4A-3887-3B5CE5CDCE8C}"/>
              </a:ext>
            </a:extLst>
          </p:cNvPr>
          <p:cNvSpPr txBox="1"/>
          <p:nvPr/>
        </p:nvSpPr>
        <p:spPr>
          <a:xfrm>
            <a:off x="2095169" y="141150"/>
            <a:ext cx="4953662" cy="523220"/>
          </a:xfrm>
          <a:prstGeom prst="rect">
            <a:avLst/>
          </a:prstGeom>
          <a:noFill/>
        </p:spPr>
        <p:txBody>
          <a:bodyPr wrap="square" rtlCol="0">
            <a:spAutoFit/>
          </a:bodyPr>
          <a:lstStyle/>
          <a:p>
            <a:r>
              <a:rPr lang="en-US" sz="2800" b="1" dirty="0">
                <a:solidFill>
                  <a:srgbClr val="FF0000"/>
                </a:solidFill>
                <a:latin typeface="Calibri" panose="020F0502020204030204" pitchFamily="34" charset="0"/>
                <a:cs typeface="Calibri" panose="020F0502020204030204" pitchFamily="34" charset="0"/>
              </a:rPr>
              <a:t>EVOLUTION OF DATA SCIENCE</a:t>
            </a:r>
          </a:p>
        </p:txBody>
      </p:sp>
    </p:spTree>
    <p:extLst>
      <p:ext uri="{BB962C8B-B14F-4D97-AF65-F5344CB8AC3E}">
        <p14:creationId xmlns:p14="http://schemas.microsoft.com/office/powerpoint/2010/main" val="385171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540820760"/>
              </p:ext>
            </p:extLst>
          </p:nvPr>
        </p:nvGraphicFramePr>
        <p:xfrm>
          <a:off x="279401" y="93132"/>
          <a:ext cx="6553200" cy="4598139"/>
        </p:xfrm>
        <a:graphic>
          <a:graphicData uri="http://schemas.openxmlformats.org/drawingml/2006/table">
            <a:tbl>
              <a:tblPr firstRow="1" bandRow="1">
                <a:tableStyleId>{D113A9D2-9D6B-4929-AA2D-F23B5EE8CBE7}</a:tableStyleId>
              </a:tblPr>
              <a:tblGrid>
                <a:gridCol w="2184400">
                  <a:extLst>
                    <a:ext uri="{9D8B030D-6E8A-4147-A177-3AD203B41FA5}">
                      <a16:colId xmlns:a16="http://schemas.microsoft.com/office/drawing/2014/main" val="516212254"/>
                    </a:ext>
                  </a:extLst>
                </a:gridCol>
                <a:gridCol w="2184400">
                  <a:extLst>
                    <a:ext uri="{9D8B030D-6E8A-4147-A177-3AD203B41FA5}">
                      <a16:colId xmlns:a16="http://schemas.microsoft.com/office/drawing/2014/main" val="3038076332"/>
                    </a:ext>
                  </a:extLst>
                </a:gridCol>
                <a:gridCol w="2184400">
                  <a:extLst>
                    <a:ext uri="{9D8B030D-6E8A-4147-A177-3AD203B41FA5}">
                      <a16:colId xmlns:a16="http://schemas.microsoft.com/office/drawing/2014/main" val="601393119"/>
                    </a:ext>
                  </a:extLst>
                </a:gridCol>
              </a:tblGrid>
              <a:tr h="423284">
                <a:tc>
                  <a:txBody>
                    <a:bodyPr/>
                    <a:lstStyle/>
                    <a:p>
                      <a:r>
                        <a:rPr lang="en-IN" dirty="0">
                          <a:solidFill>
                            <a:schemeClr val="tx1"/>
                          </a:solidFill>
                        </a:rPr>
                        <a:t>Term</a:t>
                      </a:r>
                    </a:p>
                  </a:txBody>
                  <a:tcPr anchor="ctr"/>
                </a:tc>
                <a:tc>
                  <a:txBody>
                    <a:bodyPr/>
                    <a:lstStyle/>
                    <a:p>
                      <a:r>
                        <a:rPr lang="en-IN">
                          <a:solidFill>
                            <a:schemeClr val="tx1"/>
                          </a:solidFill>
                        </a:rPr>
                        <a:t>Example</a:t>
                      </a:r>
                    </a:p>
                  </a:txBody>
                  <a:tcPr anchor="ctr"/>
                </a:tc>
                <a:tc>
                  <a:txBody>
                    <a:bodyPr/>
                    <a:lstStyle/>
                    <a:p>
                      <a:r>
                        <a:rPr lang="en-IN" dirty="0">
                          <a:solidFill>
                            <a:schemeClr val="tx1"/>
                          </a:solidFill>
                        </a:rPr>
                        <a:t>Explanation</a:t>
                      </a:r>
                    </a:p>
                  </a:txBody>
                  <a:tcPr anchor="ctr"/>
                </a:tc>
                <a:extLst>
                  <a:ext uri="{0D108BD9-81ED-4DB2-BD59-A6C34878D82A}">
                    <a16:rowId xmlns:a16="http://schemas.microsoft.com/office/drawing/2014/main" val="1849755612"/>
                  </a:ext>
                </a:extLst>
              </a:tr>
              <a:tr h="834971">
                <a:tc>
                  <a:txBody>
                    <a:bodyPr/>
                    <a:lstStyle/>
                    <a:p>
                      <a:r>
                        <a:rPr lang="en-IN" dirty="0">
                          <a:solidFill>
                            <a:schemeClr val="tx1"/>
                          </a:solidFill>
                        </a:rPr>
                        <a:t>AI</a:t>
                      </a:r>
                    </a:p>
                  </a:txBody>
                  <a:tcPr anchor="ctr"/>
                </a:tc>
                <a:tc>
                  <a:txBody>
                    <a:bodyPr/>
                    <a:lstStyle/>
                    <a:p>
                      <a:r>
                        <a:rPr lang="en-US">
                          <a:solidFill>
                            <a:schemeClr val="tx1"/>
                          </a:solidFill>
                        </a:rPr>
                        <a:t>Virtual assistants like Siri or Alexa</a:t>
                      </a:r>
                    </a:p>
                  </a:txBody>
                  <a:tcPr anchor="ctr"/>
                </a:tc>
                <a:tc>
                  <a:txBody>
                    <a:bodyPr/>
                    <a:lstStyle/>
                    <a:p>
                      <a:r>
                        <a:rPr lang="en-US">
                          <a:solidFill>
                            <a:schemeClr val="tx1"/>
                          </a:solidFill>
                        </a:rPr>
                        <a:t>Broad field creating systems that mimic human intelligence.</a:t>
                      </a:r>
                    </a:p>
                  </a:txBody>
                  <a:tcPr anchor="ctr"/>
                </a:tc>
                <a:extLst>
                  <a:ext uri="{0D108BD9-81ED-4DB2-BD59-A6C34878D82A}">
                    <a16:rowId xmlns:a16="http://schemas.microsoft.com/office/drawing/2014/main" val="528829286"/>
                  </a:ext>
                </a:extLst>
              </a:tr>
              <a:tr h="834971">
                <a:tc>
                  <a:txBody>
                    <a:bodyPr/>
                    <a:lstStyle/>
                    <a:p>
                      <a:r>
                        <a:rPr lang="en-IN" dirty="0">
                          <a:solidFill>
                            <a:schemeClr val="tx1"/>
                          </a:solidFill>
                        </a:rPr>
                        <a:t>Data Science</a:t>
                      </a:r>
                    </a:p>
                  </a:txBody>
                  <a:tcPr anchor="ctr"/>
                </a:tc>
                <a:tc>
                  <a:txBody>
                    <a:bodyPr/>
                    <a:lstStyle/>
                    <a:p>
                      <a:r>
                        <a:rPr lang="en-US" dirty="0">
                          <a:solidFill>
                            <a:schemeClr val="tx1"/>
                          </a:solidFill>
                        </a:rPr>
                        <a:t>Analyzing sales data to determine customer trends</a:t>
                      </a:r>
                    </a:p>
                  </a:txBody>
                  <a:tcPr anchor="ctr"/>
                </a:tc>
                <a:tc>
                  <a:txBody>
                    <a:bodyPr/>
                    <a:lstStyle/>
                    <a:p>
                      <a:r>
                        <a:rPr lang="en-US">
                          <a:solidFill>
                            <a:schemeClr val="tx1"/>
                          </a:solidFill>
                        </a:rPr>
                        <a:t>Collects and analyzes data to gain insights and make decisions.</a:t>
                      </a:r>
                    </a:p>
                  </a:txBody>
                  <a:tcPr anchor="ctr"/>
                </a:tc>
                <a:extLst>
                  <a:ext uri="{0D108BD9-81ED-4DB2-BD59-A6C34878D82A}">
                    <a16:rowId xmlns:a16="http://schemas.microsoft.com/office/drawing/2014/main" val="3589604148"/>
                  </a:ext>
                </a:extLst>
              </a:tr>
              <a:tr h="834971">
                <a:tc>
                  <a:txBody>
                    <a:bodyPr/>
                    <a:lstStyle/>
                    <a:p>
                      <a:r>
                        <a:rPr lang="en-IN">
                          <a:solidFill>
                            <a:schemeClr val="tx1"/>
                          </a:solidFill>
                        </a:rPr>
                        <a:t>ML</a:t>
                      </a:r>
                    </a:p>
                  </a:txBody>
                  <a:tcPr anchor="ctr"/>
                </a:tc>
                <a:tc>
                  <a:txBody>
                    <a:bodyPr/>
                    <a:lstStyle/>
                    <a:p>
                      <a:r>
                        <a:rPr lang="en-US" dirty="0">
                          <a:solidFill>
                            <a:schemeClr val="tx1"/>
                          </a:solidFill>
                        </a:rPr>
                        <a:t>Email spam filters that learn from user feedback</a:t>
                      </a:r>
                    </a:p>
                  </a:txBody>
                  <a:tcPr anchor="ctr"/>
                </a:tc>
                <a:tc>
                  <a:txBody>
                    <a:bodyPr/>
                    <a:lstStyle/>
                    <a:p>
                      <a:r>
                        <a:rPr lang="en-US">
                          <a:solidFill>
                            <a:schemeClr val="tx1"/>
                          </a:solidFill>
                        </a:rPr>
                        <a:t>Subset of AI that uses data to learn and improve without explicit programming.</a:t>
                      </a:r>
                    </a:p>
                  </a:txBody>
                  <a:tcPr anchor="ctr"/>
                </a:tc>
                <a:extLst>
                  <a:ext uri="{0D108BD9-81ED-4DB2-BD59-A6C34878D82A}">
                    <a16:rowId xmlns:a16="http://schemas.microsoft.com/office/drawing/2014/main" val="4008585676"/>
                  </a:ext>
                </a:extLst>
              </a:tr>
              <a:tr h="834971">
                <a:tc>
                  <a:txBody>
                    <a:bodyPr/>
                    <a:lstStyle/>
                    <a:p>
                      <a:r>
                        <a:rPr lang="en-IN" b="0" dirty="0">
                          <a:solidFill>
                            <a:schemeClr val="tx1"/>
                          </a:solidFill>
                        </a:rPr>
                        <a:t>DL</a:t>
                      </a:r>
                    </a:p>
                  </a:txBody>
                  <a:tcPr anchor="ctr"/>
                </a:tc>
                <a:tc>
                  <a:txBody>
                    <a:bodyPr/>
                    <a:lstStyle/>
                    <a:p>
                      <a:r>
                        <a:rPr lang="en-US" dirty="0">
                          <a:solidFill>
                            <a:schemeClr val="tx1"/>
                          </a:solidFill>
                        </a:rPr>
                        <a:t>Image recognition systems like Google Photos</a:t>
                      </a:r>
                    </a:p>
                  </a:txBody>
                  <a:tcPr anchor="ctr"/>
                </a:tc>
                <a:tc>
                  <a:txBody>
                    <a:bodyPr/>
                    <a:lstStyle/>
                    <a:p>
                      <a:r>
                        <a:rPr lang="en-US" dirty="0">
                          <a:solidFill>
                            <a:schemeClr val="tx1"/>
                          </a:solidFill>
                        </a:rPr>
                        <a:t>Subset of ML using neural networks to learn from large amounts of data.</a:t>
                      </a:r>
                    </a:p>
                  </a:txBody>
                  <a:tcPr anchor="ctr"/>
                </a:tc>
                <a:extLst>
                  <a:ext uri="{0D108BD9-81ED-4DB2-BD59-A6C34878D82A}">
                    <a16:rowId xmlns:a16="http://schemas.microsoft.com/office/drawing/2014/main" val="2722721812"/>
                  </a:ext>
                </a:extLst>
              </a:tr>
              <a:tr h="834971">
                <a:tc>
                  <a:txBody>
                    <a:bodyPr/>
                    <a:lstStyle/>
                    <a:p>
                      <a:r>
                        <a:rPr lang="en-IN" b="0" dirty="0">
                          <a:solidFill>
                            <a:schemeClr val="tx1"/>
                          </a:solidFill>
                        </a:rPr>
                        <a:t>Generative AI</a:t>
                      </a:r>
                    </a:p>
                  </a:txBody>
                  <a:tcPr anchor="ctr"/>
                </a:tc>
                <a:tc>
                  <a:txBody>
                    <a:bodyPr/>
                    <a:lstStyle/>
                    <a:p>
                      <a:r>
                        <a:rPr lang="en-US" dirty="0" err="1">
                          <a:solidFill>
                            <a:schemeClr val="tx1"/>
                          </a:solidFill>
                        </a:rPr>
                        <a:t>Chatbots</a:t>
                      </a:r>
                      <a:r>
                        <a:rPr lang="en-US" dirty="0">
                          <a:solidFill>
                            <a:schemeClr val="tx1"/>
                          </a:solidFill>
                        </a:rPr>
                        <a:t> that create human-like text or art (e.g., GPT models)</a:t>
                      </a:r>
                    </a:p>
                  </a:txBody>
                  <a:tcPr anchor="ctr"/>
                </a:tc>
                <a:tc>
                  <a:txBody>
                    <a:bodyPr/>
                    <a:lstStyle/>
                    <a:p>
                      <a:r>
                        <a:rPr lang="en-US" dirty="0">
                          <a:solidFill>
                            <a:schemeClr val="tx1"/>
                          </a:solidFill>
                        </a:rPr>
                        <a:t>AI that generates new content based on learned patterns from data.</a:t>
                      </a:r>
                    </a:p>
                  </a:txBody>
                  <a:tcPr anchor="ctr"/>
                </a:tc>
                <a:extLst>
                  <a:ext uri="{0D108BD9-81ED-4DB2-BD59-A6C34878D82A}">
                    <a16:rowId xmlns:a16="http://schemas.microsoft.com/office/drawing/2014/main" val="479097148"/>
                  </a:ext>
                </a:extLst>
              </a:tr>
            </a:tbl>
          </a:graphicData>
        </a:graphic>
      </p:graphicFrame>
      <p:pic>
        <p:nvPicPr>
          <p:cNvPr id="2050" name="Picture 2" descr="How does AI, ML, DL, GI fit together?"/>
          <p:cNvPicPr>
            <a:picLocks noChangeAspect="1" noChangeArrowheads="1"/>
          </p:cNvPicPr>
          <p:nvPr/>
        </p:nvPicPr>
        <p:blipFill rotWithShape="1">
          <a:blip r:embed="rId2">
            <a:extLst>
              <a:ext uri="{28A0092B-C50C-407E-A947-70E740481C1C}">
                <a14:useLocalDpi xmlns:a14="http://schemas.microsoft.com/office/drawing/2010/main" val="0"/>
              </a:ext>
            </a:extLst>
          </a:blip>
          <a:srcRect l="24830" t="16423" r="26332"/>
          <a:stretch/>
        </p:blipFill>
        <p:spPr bwMode="auto">
          <a:xfrm>
            <a:off x="6832600" y="1284679"/>
            <a:ext cx="2311400" cy="229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246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3F0-2F4A-BC4C-31D3-89CC6494F885}"/>
              </a:ext>
            </a:extLst>
          </p:cNvPr>
          <p:cNvSpPr>
            <a:spLocks noGrp="1"/>
          </p:cNvSpPr>
          <p:nvPr>
            <p:ph type="ctrTitle"/>
          </p:nvPr>
        </p:nvSpPr>
        <p:spPr>
          <a:xfrm>
            <a:off x="1143000" y="1374509"/>
            <a:ext cx="6858000" cy="1790700"/>
          </a:xfrm>
        </p:spPr>
        <p:txBody>
          <a:bodyPr/>
          <a:lstStyle/>
          <a:p>
            <a:r>
              <a:rPr lang="en-US" dirty="0">
                <a:latin typeface="Arial" panose="020B0604020202020204" pitchFamily="34" charset="0"/>
                <a:cs typeface="Arial" panose="020B0604020202020204" pitchFamily="34" charset="0"/>
              </a:rPr>
              <a:t>Analogy of ML learning approach</a:t>
            </a:r>
          </a:p>
        </p:txBody>
      </p:sp>
    </p:spTree>
    <p:extLst>
      <p:ext uri="{BB962C8B-B14F-4D97-AF65-F5344CB8AC3E}">
        <p14:creationId xmlns:p14="http://schemas.microsoft.com/office/powerpoint/2010/main" val="33613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1237F16-8F9D-C270-2EA8-D779866B67FF}"/>
              </a:ext>
            </a:extLst>
          </p:cNvPr>
          <p:cNvGrpSpPr/>
          <p:nvPr/>
        </p:nvGrpSpPr>
        <p:grpSpPr>
          <a:xfrm>
            <a:off x="3841750" y="824089"/>
            <a:ext cx="4658783" cy="3105855"/>
            <a:chOff x="2631017" y="1018822"/>
            <a:chExt cx="4658783" cy="3105855"/>
          </a:xfrm>
        </p:grpSpPr>
        <p:pic>
          <p:nvPicPr>
            <p:cNvPr id="2050" name="Picture 2" descr="Reducing Employee Attrition: Tips and Strategies for Success">
              <a:extLst>
                <a:ext uri="{FF2B5EF4-FFF2-40B4-BE49-F238E27FC236}">
                  <a16:creationId xmlns:a16="http://schemas.microsoft.com/office/drawing/2014/main" id="{6495E045-8CB7-BA8E-3139-6187C5E5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017" y="1018822"/>
              <a:ext cx="4658783" cy="31058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D26445-056B-6198-3D16-76C6A3A71D1B}"/>
                </a:ext>
              </a:extLst>
            </p:cNvPr>
            <p:cNvSpPr txBox="1"/>
            <p:nvPr/>
          </p:nvSpPr>
          <p:spPr>
            <a:xfrm>
              <a:off x="3013075" y="1092418"/>
              <a:ext cx="3717926" cy="646331"/>
            </a:xfrm>
            <a:prstGeom prst="rect">
              <a:avLst/>
            </a:prstGeom>
            <a:noFill/>
          </p:spPr>
          <p:txBody>
            <a:bodyPr wrap="square" rtlCol="0">
              <a:spAutoFit/>
            </a:bodyPr>
            <a:lstStyle/>
            <a:p>
              <a:pPr algn="ctr"/>
              <a:br>
                <a:rPr lang="en-US" sz="1800" dirty="0">
                  <a:latin typeface="ADLaM Display" panose="020F0502020204030204" pitchFamily="2" charset="0"/>
                  <a:ea typeface="ADLaM Display" panose="020F0502020204030204" pitchFamily="2" charset="0"/>
                  <a:cs typeface="ADLaM Display" panose="020F0502020204030204" pitchFamily="2" charset="0"/>
                </a:rPr>
              </a:br>
              <a:r>
                <a:rPr lang="en-US" sz="1800" dirty="0">
                  <a:latin typeface="ADLaM Display" panose="020F0502020204030204" pitchFamily="2" charset="0"/>
                  <a:ea typeface="ADLaM Display" panose="020F0502020204030204" pitchFamily="2" charset="0"/>
                  <a:cs typeface="ADLaM Display" panose="020F0502020204030204" pitchFamily="2" charset="0"/>
                </a:rPr>
                <a:t>Employee Attrition Prediction</a:t>
              </a:r>
            </a:p>
          </p:txBody>
        </p:sp>
      </p:grpSp>
      <p:pic>
        <p:nvPicPr>
          <p:cNvPr id="2052" name="Picture 4" descr="DEMO | Auckland">
            <a:extLst>
              <a:ext uri="{FF2B5EF4-FFF2-40B4-BE49-F238E27FC236}">
                <a16:creationId xmlns:a16="http://schemas.microsoft.com/office/drawing/2014/main" id="{C61D4D9B-E7F5-B294-6887-C494FB35A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930" y="1814104"/>
            <a:ext cx="2285471" cy="119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66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2"/>
          <p:cNvSpPr txBox="1">
            <a:spLocks noGrp="1"/>
          </p:cNvSpPr>
          <p:nvPr>
            <p:ph type="title"/>
          </p:nvPr>
        </p:nvSpPr>
        <p:spPr>
          <a:xfrm>
            <a:off x="1485900" y="430883"/>
            <a:ext cx="6172200" cy="4607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b="1" dirty="0">
                <a:solidFill>
                  <a:srgbClr val="7030A0"/>
                </a:solidFill>
              </a:rPr>
              <a:t>Machine Learning Use Case</a:t>
            </a:r>
            <a:endParaRPr b="1" dirty="0">
              <a:solidFill>
                <a:srgbClr val="7030A0"/>
              </a:solidFill>
            </a:endParaRPr>
          </a:p>
        </p:txBody>
      </p:sp>
      <p:sp>
        <p:nvSpPr>
          <p:cNvPr id="234" name="Google Shape;234;p12"/>
          <p:cNvSpPr txBox="1">
            <a:spLocks noGrp="1"/>
          </p:cNvSpPr>
          <p:nvPr>
            <p:ph type="sldNum" idx="12"/>
          </p:nvPr>
        </p:nvSpPr>
        <p:spPr>
          <a:xfrm>
            <a:off x="8458200" y="4850606"/>
            <a:ext cx="533400" cy="2928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9pPr>
          </a:lstStyle>
          <a:p>
            <a:pPr marL="0" lvl="0" indent="0" algn="r" rtl="0">
              <a:lnSpc>
                <a:spcPct val="100000"/>
              </a:lnSpc>
              <a:spcBef>
                <a:spcPts val="0"/>
              </a:spcBef>
              <a:spcAft>
                <a:spcPts val="0"/>
              </a:spcAft>
              <a:buSzPts val="1400"/>
              <a:buNone/>
            </a:pPr>
            <a:fld id="{00000000-1234-1234-1234-123412341234}" type="slidenum">
              <a:rPr lang="en-US" smtClean="0"/>
              <a:pPr/>
              <a:t>9</a:t>
            </a:fld>
            <a:endParaRPr/>
          </a:p>
        </p:txBody>
      </p:sp>
      <p:pic>
        <p:nvPicPr>
          <p:cNvPr id="235" name="Google Shape;235;p12"/>
          <p:cNvPicPr preferRelativeResize="0"/>
          <p:nvPr/>
        </p:nvPicPr>
        <p:blipFill rotWithShape="1">
          <a:blip r:embed="rId3">
            <a:alphaModFix/>
          </a:blip>
          <a:srcRect/>
          <a:stretch/>
        </p:blipFill>
        <p:spPr>
          <a:xfrm>
            <a:off x="1039144" y="1732760"/>
            <a:ext cx="2627177" cy="793408"/>
          </a:xfrm>
          <a:prstGeom prst="rect">
            <a:avLst/>
          </a:prstGeom>
          <a:noFill/>
          <a:ln>
            <a:noFill/>
          </a:ln>
        </p:spPr>
      </p:pic>
      <p:pic>
        <p:nvPicPr>
          <p:cNvPr id="236" name="Google Shape;236;p12"/>
          <p:cNvPicPr preferRelativeResize="0"/>
          <p:nvPr/>
        </p:nvPicPr>
        <p:blipFill rotWithShape="1">
          <a:blip r:embed="rId4">
            <a:alphaModFix/>
          </a:blip>
          <a:srcRect/>
          <a:stretch/>
        </p:blipFill>
        <p:spPr>
          <a:xfrm>
            <a:off x="4800600" y="1616682"/>
            <a:ext cx="2964045" cy="1109161"/>
          </a:xfrm>
          <a:prstGeom prst="rect">
            <a:avLst/>
          </a:prstGeom>
          <a:noFill/>
          <a:ln>
            <a:noFill/>
          </a:ln>
        </p:spPr>
      </p:pic>
      <p:sp>
        <p:nvSpPr>
          <p:cNvPr id="237" name="Google Shape;237;p12"/>
          <p:cNvSpPr txBox="1"/>
          <p:nvPr/>
        </p:nvSpPr>
        <p:spPr>
          <a:xfrm>
            <a:off x="457200" y="3049274"/>
            <a:ext cx="8345935" cy="615533"/>
          </a:xfrm>
          <a:prstGeom prst="rect">
            <a:avLst/>
          </a:prstGeom>
          <a:noFill/>
          <a:ln>
            <a:noFill/>
          </a:ln>
        </p:spPr>
        <p:txBody>
          <a:bodyPr spcFirstLastPara="1" wrap="square" lIns="121900" tIns="60950" rIns="121900" bIns="6095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E36C09"/>
                </a:solidFill>
                <a:latin typeface="Calibri"/>
                <a:ea typeface="Calibri"/>
                <a:cs typeface="Calibri"/>
                <a:sym typeface="Calibri"/>
              </a:rPr>
              <a:t>Amazon Return Policy Exploitation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2537</TotalTime>
  <Words>1352</Words>
  <Application>Microsoft Office PowerPoint</Application>
  <PresentationFormat>On-screen Show (16:9)</PresentationFormat>
  <Paragraphs>351</Paragraphs>
  <Slides>23</Slides>
  <Notes>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Calibri</vt:lpstr>
      <vt:lpstr>ADLaM Display</vt:lpstr>
      <vt:lpstr>Office Theme</vt:lpstr>
      <vt:lpstr>1_Office Theme</vt:lpstr>
      <vt:lpstr>How Data Science &amp; AI Will Shape 2025-2026 </vt:lpstr>
      <vt:lpstr>PowerPoint Presentation</vt:lpstr>
      <vt:lpstr>AI &amp; DATA SCIENCE CARRIER PATHWAYS IN 2025-2026</vt:lpstr>
      <vt:lpstr>PowerPoint Presentation</vt:lpstr>
      <vt:lpstr>PowerPoint Presentation</vt:lpstr>
      <vt:lpstr>PowerPoint Presentation</vt:lpstr>
      <vt:lpstr>Analogy of ML learning approach</vt:lpstr>
      <vt:lpstr>PowerPoint Presentation</vt:lpstr>
      <vt:lpstr>Machine Learning Use Case</vt:lpstr>
      <vt:lpstr>Retail </vt:lpstr>
      <vt:lpstr>Financial Services - American Express </vt:lpstr>
      <vt:lpstr>Manufacturing - Volvo </vt:lpstr>
      <vt:lpstr>Media - Netflix</vt:lpstr>
      <vt:lpstr>Health Care</vt:lpstr>
      <vt:lpstr>PowerPoint Presentation</vt:lpstr>
      <vt:lpstr>Some more..</vt:lpstr>
      <vt:lpstr>Consumer goods - Barbie</vt:lpstr>
      <vt:lpstr>PowerPoint Presentation</vt:lpstr>
      <vt:lpstr>PowerPoint Presentation</vt:lpstr>
      <vt:lpstr>PowerPoint Presentation</vt:lpstr>
      <vt:lpstr>PowerPoint Presentation</vt:lpstr>
      <vt:lpstr>SPOT REGISTRATION OFFER PRICE</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&amp; Analytics  Courses Introduction</dc:title>
  <dc:creator>Ashok HOME</dc:creator>
  <cp:lastModifiedBy>Hemanth SB</cp:lastModifiedBy>
  <cp:revision>24</cp:revision>
  <dcterms:created xsi:type="dcterms:W3CDTF">2006-08-16T00:00:00Z</dcterms:created>
  <dcterms:modified xsi:type="dcterms:W3CDTF">2025-07-23T14:17:26Z</dcterms:modified>
</cp:coreProperties>
</file>